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Bebas Neue Cyrillic" charset="1" panose="02000506000000020004"/>
      <p:regular r:id="rId16"/>
    </p:embeddedFont>
    <p:embeddedFont>
      <p:font typeface="Montserrat Ultra-Bold" charset="1" panose="00000900000000000000"/>
      <p:regular r:id="rId17"/>
    </p:embeddedFont>
    <p:embeddedFont>
      <p:font typeface="Aileron Bold" charset="1" panose="00000800000000000000"/>
      <p:regular r:id="rId18"/>
    </p:embeddedFont>
    <p:embeddedFont>
      <p:font typeface="Aileron Heavy" charset="1" panose="00000A00000000000000"/>
      <p:regular r:id="rId19"/>
    </p:embeddedFont>
    <p:embeddedFont>
      <p:font typeface="Aileron" charset="1" panose="00000500000000000000"/>
      <p:regular r:id="rId20"/>
    </p:embeddedFont>
    <p:embeddedFont>
      <p:font typeface="Montserrat Heavy" charset="1" panose="00000A00000000000000"/>
      <p:regular r:id="rId21"/>
    </p:embeddedFont>
    <p:embeddedFont>
      <p:font typeface="Prompt Heavy" charset="1" panose="00000A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0.png" Type="http://schemas.openxmlformats.org/officeDocument/2006/relationships/image"/><Relationship Id="rId4" Target="../media/image71.svg" Type="http://schemas.openxmlformats.org/officeDocument/2006/relationships/image"/><Relationship Id="rId5" Target="../media/image72.jpeg" Type="http://schemas.openxmlformats.org/officeDocument/2006/relationships/image"/><Relationship Id="rId6" Target="../media/image73.png" Type="http://schemas.openxmlformats.org/officeDocument/2006/relationships/image"/><Relationship Id="rId7" Target="../media/image74.svg" Type="http://schemas.openxmlformats.org/officeDocument/2006/relationships/image"/><Relationship Id="rId8" Target="../media/image75.png" Type="http://schemas.openxmlformats.org/officeDocument/2006/relationships/image"/><Relationship Id="rId9" Target="../media/image7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svg" Type="http://schemas.openxmlformats.org/officeDocument/2006/relationships/image"/><Relationship Id="rId11" Target="../media/image36.png" Type="http://schemas.openxmlformats.org/officeDocument/2006/relationships/image"/><Relationship Id="rId12" Target="../media/image37.svg" Type="http://schemas.openxmlformats.org/officeDocument/2006/relationships/image"/><Relationship Id="rId13" Target="../media/image38.png" Type="http://schemas.openxmlformats.org/officeDocument/2006/relationships/image"/><Relationship Id="rId14" Target="../media/image39.svg" Type="http://schemas.openxmlformats.org/officeDocument/2006/relationships/image"/><Relationship Id="rId15" Target="../media/image40.png" Type="http://schemas.openxmlformats.org/officeDocument/2006/relationships/image"/><Relationship Id="rId2" Target="../media/image18.jpe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 Id="rId9" Target="../media/image3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41.png" Type="http://schemas.openxmlformats.org/officeDocument/2006/relationships/image"/><Relationship Id="rId4" Target="../media/image42.svg" Type="http://schemas.openxmlformats.org/officeDocument/2006/relationships/image"/><Relationship Id="rId5" Target="../media/image43.png" Type="http://schemas.openxmlformats.org/officeDocument/2006/relationships/image"/><Relationship Id="rId6" Target="../media/image19.png" Type="http://schemas.openxmlformats.org/officeDocument/2006/relationships/image"/><Relationship Id="rId7" Target="../media/image44.png" Type="http://schemas.openxmlformats.org/officeDocument/2006/relationships/image"/><Relationship Id="rId8" Target="../media/image4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46.pn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 Id="rId6" Target="../media/image49.png" Type="http://schemas.openxmlformats.org/officeDocument/2006/relationships/image"/><Relationship Id="rId7" Target="../media/image50.png" Type="http://schemas.openxmlformats.org/officeDocument/2006/relationships/image"/><Relationship Id="rId8" Target="../media/image5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52.png" Type="http://schemas.openxmlformats.org/officeDocument/2006/relationships/image"/><Relationship Id="rId4" Target="../media/image53.png" Type="http://schemas.openxmlformats.org/officeDocument/2006/relationships/image"/><Relationship Id="rId5" Target="../media/image54.png" Type="http://schemas.openxmlformats.org/officeDocument/2006/relationships/image"/><Relationship Id="rId6" Target="../media/image55.svg" Type="http://schemas.openxmlformats.org/officeDocument/2006/relationships/image"/><Relationship Id="rId7" Target="../media/image56.png" Type="http://schemas.openxmlformats.org/officeDocument/2006/relationships/image"/><Relationship Id="rId8" Target="../media/image5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58.png"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 Id="rId6" Target="../media/image61.png" Type="http://schemas.openxmlformats.org/officeDocument/2006/relationships/image"/><Relationship Id="rId7" Target="../media/image62.svg" Type="http://schemas.openxmlformats.org/officeDocument/2006/relationships/image"/><Relationship Id="rId8" Target="../media/image6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64.png" Type="http://schemas.openxmlformats.org/officeDocument/2006/relationships/image"/><Relationship Id="rId4" Target="../media/image65.svg" Type="http://schemas.openxmlformats.org/officeDocument/2006/relationships/image"/><Relationship Id="rId5" Target="../media/image66.png" Type="http://schemas.openxmlformats.org/officeDocument/2006/relationships/image"/><Relationship Id="rId6" Target="../media/image67.svg" Type="http://schemas.openxmlformats.org/officeDocument/2006/relationships/image"/><Relationship Id="rId7" Target="../media/image68.png" Type="http://schemas.openxmlformats.org/officeDocument/2006/relationships/image"/><Relationship Id="rId8" Target="../media/image6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997776" y="1028700"/>
            <a:ext cx="17661199" cy="8229600"/>
            <a:chOff x="0" y="0"/>
            <a:chExt cx="4651509" cy="2167467"/>
          </a:xfrm>
        </p:grpSpPr>
        <p:sp>
          <p:nvSpPr>
            <p:cNvPr name="Freeform 4" id="4"/>
            <p:cNvSpPr/>
            <p:nvPr/>
          </p:nvSpPr>
          <p:spPr>
            <a:xfrm flipH="false" flipV="false" rot="0">
              <a:off x="0" y="0"/>
              <a:ext cx="4651509" cy="2167467"/>
            </a:xfrm>
            <a:custGeom>
              <a:avLst/>
              <a:gdLst/>
              <a:ahLst/>
              <a:cxnLst/>
              <a:rect r="r" b="b" t="t" l="l"/>
              <a:pathLst>
                <a:path h="2167467" w="4651509">
                  <a:moveTo>
                    <a:pt x="43836" y="0"/>
                  </a:moveTo>
                  <a:lnTo>
                    <a:pt x="4607673" y="0"/>
                  </a:lnTo>
                  <a:cubicBezTo>
                    <a:pt x="4631883" y="0"/>
                    <a:pt x="4651509" y="19626"/>
                    <a:pt x="4651509" y="43836"/>
                  </a:cubicBezTo>
                  <a:lnTo>
                    <a:pt x="4651509" y="2123631"/>
                  </a:lnTo>
                  <a:cubicBezTo>
                    <a:pt x="4651509" y="2147841"/>
                    <a:pt x="4631883" y="2167467"/>
                    <a:pt x="4607673" y="2167467"/>
                  </a:cubicBezTo>
                  <a:lnTo>
                    <a:pt x="43836" y="2167467"/>
                  </a:lnTo>
                  <a:cubicBezTo>
                    <a:pt x="19626" y="2167467"/>
                    <a:pt x="0" y="2147841"/>
                    <a:pt x="0" y="2123631"/>
                  </a:cubicBezTo>
                  <a:lnTo>
                    <a:pt x="0" y="43836"/>
                  </a:lnTo>
                  <a:cubicBezTo>
                    <a:pt x="0" y="19626"/>
                    <a:pt x="19626" y="0"/>
                    <a:pt x="43836" y="0"/>
                  </a:cubicBezTo>
                  <a:close/>
                </a:path>
              </a:pathLst>
            </a:custGeom>
            <a:solidFill>
              <a:srgbClr val="E05367"/>
            </a:solidFill>
          </p:spPr>
        </p:sp>
        <p:sp>
          <p:nvSpPr>
            <p:cNvPr name="TextBox 5" id="5"/>
            <p:cNvSpPr txBox="true"/>
            <p:nvPr/>
          </p:nvSpPr>
          <p:spPr>
            <a:xfrm>
              <a:off x="0" y="-47625"/>
              <a:ext cx="4651509" cy="2215092"/>
            </a:xfrm>
            <a:prstGeom prst="rect">
              <a:avLst/>
            </a:prstGeom>
          </p:spPr>
          <p:txBody>
            <a:bodyPr anchor="ctr" rtlCol="false" tIns="50800" lIns="50800" bIns="50800" rIns="50800"/>
            <a:lstStyle/>
            <a:p>
              <a:pPr algn="ctr">
                <a:lnSpc>
                  <a:spcPts val="3360"/>
                </a:lnSpc>
              </a:pPr>
            </a:p>
          </p:txBody>
        </p:sp>
      </p:grpSp>
      <p:grpSp>
        <p:nvGrpSpPr>
          <p:cNvPr name="Group 6" id="6"/>
          <p:cNvGrpSpPr/>
          <p:nvPr/>
        </p:nvGrpSpPr>
        <p:grpSpPr>
          <a:xfrm rot="0">
            <a:off x="12312062" y="902665"/>
            <a:ext cx="4947238" cy="691029"/>
            <a:chOff x="0" y="0"/>
            <a:chExt cx="1302976" cy="181999"/>
          </a:xfrm>
        </p:grpSpPr>
        <p:sp>
          <p:nvSpPr>
            <p:cNvPr name="Freeform 7" id="7"/>
            <p:cNvSpPr/>
            <p:nvPr/>
          </p:nvSpPr>
          <p:spPr>
            <a:xfrm flipH="false" flipV="false" rot="0">
              <a:off x="0" y="0"/>
              <a:ext cx="1302976" cy="181999"/>
            </a:xfrm>
            <a:custGeom>
              <a:avLst/>
              <a:gdLst/>
              <a:ahLst/>
              <a:cxnLst/>
              <a:rect r="r" b="b" t="t" l="l"/>
              <a:pathLst>
                <a:path h="181999" w="1302976">
                  <a:moveTo>
                    <a:pt x="79810" y="0"/>
                  </a:moveTo>
                  <a:lnTo>
                    <a:pt x="1223166" y="0"/>
                  </a:lnTo>
                  <a:cubicBezTo>
                    <a:pt x="1267244" y="0"/>
                    <a:pt x="1302976" y="35732"/>
                    <a:pt x="1302976" y="79810"/>
                  </a:cubicBezTo>
                  <a:lnTo>
                    <a:pt x="1302976" y="102190"/>
                  </a:lnTo>
                  <a:cubicBezTo>
                    <a:pt x="1302976" y="146267"/>
                    <a:pt x="1267244" y="181999"/>
                    <a:pt x="1223166" y="181999"/>
                  </a:cubicBezTo>
                  <a:lnTo>
                    <a:pt x="79810" y="181999"/>
                  </a:lnTo>
                  <a:cubicBezTo>
                    <a:pt x="35732" y="181999"/>
                    <a:pt x="0" y="146267"/>
                    <a:pt x="0" y="102190"/>
                  </a:cubicBezTo>
                  <a:lnTo>
                    <a:pt x="0" y="79810"/>
                  </a:lnTo>
                  <a:cubicBezTo>
                    <a:pt x="0" y="35732"/>
                    <a:pt x="35732" y="0"/>
                    <a:pt x="79810" y="0"/>
                  </a:cubicBezTo>
                  <a:close/>
                </a:path>
              </a:pathLst>
            </a:custGeom>
            <a:solidFill>
              <a:srgbClr val="A0D934"/>
            </a:solidFill>
          </p:spPr>
        </p:sp>
        <p:sp>
          <p:nvSpPr>
            <p:cNvPr name="TextBox 8" id="8"/>
            <p:cNvSpPr txBox="true"/>
            <p:nvPr/>
          </p:nvSpPr>
          <p:spPr>
            <a:xfrm>
              <a:off x="0" y="-47625"/>
              <a:ext cx="1302976" cy="229624"/>
            </a:xfrm>
            <a:prstGeom prst="rect">
              <a:avLst/>
            </a:prstGeom>
          </p:spPr>
          <p:txBody>
            <a:bodyPr anchor="ctr" rtlCol="false" tIns="50800" lIns="50800" bIns="50800" rIns="50800"/>
            <a:lstStyle/>
            <a:p>
              <a:pPr algn="ctr">
                <a:lnSpc>
                  <a:spcPts val="3360"/>
                </a:lnSpc>
              </a:pPr>
            </a:p>
          </p:txBody>
        </p:sp>
      </p:grpSp>
      <p:sp>
        <p:nvSpPr>
          <p:cNvPr name="Freeform 9" id="9"/>
          <p:cNvSpPr/>
          <p:nvPr/>
        </p:nvSpPr>
        <p:spPr>
          <a:xfrm flipH="false" flipV="false" rot="0">
            <a:off x="13763857" y="1155153"/>
            <a:ext cx="251994" cy="251994"/>
          </a:xfrm>
          <a:custGeom>
            <a:avLst/>
            <a:gdLst/>
            <a:ahLst/>
            <a:cxnLst/>
            <a:rect r="r" b="b" t="t" l="l"/>
            <a:pathLst>
              <a:path h="251994" w="251994">
                <a:moveTo>
                  <a:pt x="0" y="0"/>
                </a:moveTo>
                <a:lnTo>
                  <a:pt x="251993" y="0"/>
                </a:lnTo>
                <a:lnTo>
                  <a:pt x="251993" y="251994"/>
                </a:lnTo>
                <a:lnTo>
                  <a:pt x="0" y="2519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370175" y="598846"/>
            <a:ext cx="1201826" cy="179181"/>
          </a:xfrm>
          <a:custGeom>
            <a:avLst/>
            <a:gdLst/>
            <a:ahLst/>
            <a:cxnLst/>
            <a:rect r="r" b="b" t="t" l="l"/>
            <a:pathLst>
              <a:path h="179181" w="1201826">
                <a:moveTo>
                  <a:pt x="0" y="0"/>
                </a:moveTo>
                <a:lnTo>
                  <a:pt x="1201826" y="0"/>
                </a:lnTo>
                <a:lnTo>
                  <a:pt x="1201826" y="179182"/>
                </a:lnTo>
                <a:lnTo>
                  <a:pt x="0" y="1791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216254" y="1500173"/>
            <a:ext cx="12382231" cy="3566160"/>
          </a:xfrm>
          <a:prstGeom prst="rect">
            <a:avLst/>
          </a:prstGeom>
        </p:spPr>
        <p:txBody>
          <a:bodyPr anchor="t" rtlCol="false" tIns="0" lIns="0" bIns="0" rIns="0">
            <a:spAutoFit/>
          </a:bodyPr>
          <a:lstStyle/>
          <a:p>
            <a:pPr algn="l">
              <a:lnSpc>
                <a:spcPts val="7019"/>
              </a:lnSpc>
            </a:pPr>
            <a:r>
              <a:rPr lang="en-US" sz="6000" spc="365">
                <a:solidFill>
                  <a:srgbClr val="FCFFFB"/>
                </a:solidFill>
                <a:latin typeface="Bebas Neue Cyrillic"/>
                <a:ea typeface="Bebas Neue Cyrillic"/>
                <a:cs typeface="Bebas Neue Cyrillic"/>
                <a:sym typeface="Bebas Neue Cyrillic"/>
              </a:rPr>
              <a:t>PENERAPAN TEKNIK DATA WRANGLING PADA DATA PRODUKSI TANAMAN SAYURAN PROVINSI SUMATERA SELATAN TAHUN 2023</a:t>
            </a:r>
          </a:p>
          <a:p>
            <a:pPr algn="l">
              <a:lnSpc>
                <a:spcPts val="7019"/>
              </a:lnSpc>
            </a:pPr>
          </a:p>
        </p:txBody>
      </p:sp>
      <p:sp>
        <p:nvSpPr>
          <p:cNvPr name="TextBox 12" id="12"/>
          <p:cNvSpPr txBox="true"/>
          <p:nvPr/>
        </p:nvSpPr>
        <p:spPr>
          <a:xfrm rot="0">
            <a:off x="216254" y="4184194"/>
            <a:ext cx="7529432" cy="449558"/>
          </a:xfrm>
          <a:prstGeom prst="rect">
            <a:avLst/>
          </a:prstGeom>
        </p:spPr>
        <p:txBody>
          <a:bodyPr anchor="t" rtlCol="false" tIns="0" lIns="0" bIns="0" rIns="0">
            <a:spAutoFit/>
          </a:bodyPr>
          <a:lstStyle/>
          <a:p>
            <a:pPr algn="l">
              <a:lnSpc>
                <a:spcPts val="3660"/>
              </a:lnSpc>
            </a:pPr>
            <a:r>
              <a:rPr lang="en-US" sz="3000" b="true">
                <a:solidFill>
                  <a:srgbClr val="D3EBA2"/>
                </a:solidFill>
                <a:latin typeface="Montserrat Ultra-Bold"/>
                <a:ea typeface="Montserrat Ultra-Bold"/>
                <a:cs typeface="Montserrat Ultra-Bold"/>
                <a:sym typeface="Montserrat Ultra-Bold"/>
              </a:rPr>
              <a:t>Tugas Besar Komputasi Statistika</a:t>
            </a:r>
          </a:p>
        </p:txBody>
      </p:sp>
      <p:sp>
        <p:nvSpPr>
          <p:cNvPr name="TextBox 13" id="13"/>
          <p:cNvSpPr txBox="true"/>
          <p:nvPr/>
        </p:nvSpPr>
        <p:spPr>
          <a:xfrm rot="0">
            <a:off x="14272385" y="1074459"/>
            <a:ext cx="2821407" cy="365758"/>
          </a:xfrm>
          <a:prstGeom prst="rect">
            <a:avLst/>
          </a:prstGeom>
        </p:spPr>
        <p:txBody>
          <a:bodyPr anchor="t" rtlCol="false" tIns="0" lIns="0" bIns="0" rIns="0">
            <a:spAutoFit/>
          </a:bodyPr>
          <a:lstStyle/>
          <a:p>
            <a:pPr algn="just">
              <a:lnSpc>
                <a:spcPts val="2940"/>
              </a:lnSpc>
            </a:pPr>
            <a:r>
              <a:rPr lang="en-US" b="true" sz="2100">
                <a:solidFill>
                  <a:srgbClr val="E05367"/>
                </a:solidFill>
                <a:latin typeface="Aileron Bold"/>
                <a:ea typeface="Aileron Bold"/>
                <a:cs typeface="Aileron Bold"/>
                <a:sym typeface="Aileron Bold"/>
              </a:rPr>
              <a:t>Kelompok 4 RB</a:t>
            </a:r>
          </a:p>
        </p:txBody>
      </p:sp>
      <p:sp>
        <p:nvSpPr>
          <p:cNvPr name="Freeform 14" id="14"/>
          <p:cNvSpPr/>
          <p:nvPr/>
        </p:nvSpPr>
        <p:spPr>
          <a:xfrm flipH="false" flipV="false" rot="0">
            <a:off x="251659" y="5066333"/>
            <a:ext cx="668478" cy="1020577"/>
          </a:xfrm>
          <a:custGeom>
            <a:avLst/>
            <a:gdLst/>
            <a:ahLst/>
            <a:cxnLst/>
            <a:rect r="r" b="b" t="t" l="l"/>
            <a:pathLst>
              <a:path h="1020577" w="668478">
                <a:moveTo>
                  <a:pt x="0" y="0"/>
                </a:moveTo>
                <a:lnTo>
                  <a:pt x="668478" y="0"/>
                </a:lnTo>
                <a:lnTo>
                  <a:pt x="668478" y="1020578"/>
                </a:lnTo>
                <a:lnTo>
                  <a:pt x="0" y="102057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6015561" y="5066333"/>
            <a:ext cx="757779" cy="1020577"/>
          </a:xfrm>
          <a:custGeom>
            <a:avLst/>
            <a:gdLst/>
            <a:ahLst/>
            <a:cxnLst/>
            <a:rect r="r" b="b" t="t" l="l"/>
            <a:pathLst>
              <a:path h="1020577" w="757779">
                <a:moveTo>
                  <a:pt x="0" y="0"/>
                </a:moveTo>
                <a:lnTo>
                  <a:pt x="757778" y="0"/>
                </a:lnTo>
                <a:lnTo>
                  <a:pt x="757778" y="1020578"/>
                </a:lnTo>
                <a:lnTo>
                  <a:pt x="0" y="102057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312767" y="6659341"/>
            <a:ext cx="546262" cy="1058989"/>
          </a:xfrm>
          <a:custGeom>
            <a:avLst/>
            <a:gdLst/>
            <a:ahLst/>
            <a:cxnLst/>
            <a:rect r="r" b="b" t="t" l="l"/>
            <a:pathLst>
              <a:path h="1058989" w="546262">
                <a:moveTo>
                  <a:pt x="0" y="0"/>
                </a:moveTo>
                <a:lnTo>
                  <a:pt x="546262" y="0"/>
                </a:lnTo>
                <a:lnTo>
                  <a:pt x="546262" y="1058990"/>
                </a:lnTo>
                <a:lnTo>
                  <a:pt x="0" y="1058990"/>
                </a:lnTo>
                <a:lnTo>
                  <a:pt x="0" y="0"/>
                </a:lnTo>
                <a:close/>
              </a:path>
            </a:pathLst>
          </a:custGeom>
          <a:blipFill>
            <a:blip r:embed="rId11"/>
            <a:stretch>
              <a:fillRect l="0" t="0" r="0" b="0"/>
            </a:stretch>
          </a:blipFill>
        </p:spPr>
      </p:sp>
      <p:sp>
        <p:nvSpPr>
          <p:cNvPr name="Freeform 17" id="17"/>
          <p:cNvSpPr/>
          <p:nvPr/>
        </p:nvSpPr>
        <p:spPr>
          <a:xfrm flipH="false" flipV="false" rot="0">
            <a:off x="6023127" y="6920246"/>
            <a:ext cx="768486" cy="771378"/>
          </a:xfrm>
          <a:custGeom>
            <a:avLst/>
            <a:gdLst/>
            <a:ahLst/>
            <a:cxnLst/>
            <a:rect r="r" b="b" t="t" l="l"/>
            <a:pathLst>
              <a:path h="771378" w="768486">
                <a:moveTo>
                  <a:pt x="0" y="0"/>
                </a:moveTo>
                <a:lnTo>
                  <a:pt x="768485" y="0"/>
                </a:lnTo>
                <a:lnTo>
                  <a:pt x="768485" y="771379"/>
                </a:lnTo>
                <a:lnTo>
                  <a:pt x="0" y="77137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8" id="18"/>
          <p:cNvSpPr txBox="true"/>
          <p:nvPr/>
        </p:nvSpPr>
        <p:spPr>
          <a:xfrm rot="0">
            <a:off x="1028700" y="5262047"/>
            <a:ext cx="3566220" cy="824863"/>
          </a:xfrm>
          <a:prstGeom prst="rect">
            <a:avLst/>
          </a:prstGeom>
        </p:spPr>
        <p:txBody>
          <a:bodyPr anchor="t" rtlCol="false" tIns="0" lIns="0" bIns="0" rIns="0">
            <a:spAutoFit/>
          </a:bodyPr>
          <a:lstStyle/>
          <a:p>
            <a:pPr algn="l">
              <a:lnSpc>
                <a:spcPts val="3360"/>
              </a:lnSpc>
              <a:spcBef>
                <a:spcPct val="0"/>
              </a:spcBef>
            </a:pPr>
            <a:r>
              <a:rPr lang="en-US" b="true" sz="2400">
                <a:solidFill>
                  <a:srgbClr val="F5F6F7"/>
                </a:solidFill>
                <a:latin typeface="Aileron Heavy"/>
                <a:ea typeface="Aileron Heavy"/>
                <a:cs typeface="Aileron Heavy"/>
                <a:sym typeface="Aileron Heavy"/>
              </a:rPr>
              <a:t>Aditya Taufiqurrohman </a:t>
            </a:r>
          </a:p>
          <a:p>
            <a:pPr algn="l">
              <a:lnSpc>
                <a:spcPts val="3360"/>
              </a:lnSpc>
              <a:spcBef>
                <a:spcPct val="0"/>
              </a:spcBef>
            </a:pPr>
            <a:r>
              <a:rPr lang="en-US" b="true" sz="2400">
                <a:solidFill>
                  <a:srgbClr val="F5F6F7"/>
                </a:solidFill>
                <a:latin typeface="Aileron Heavy"/>
                <a:ea typeface="Aileron Heavy"/>
                <a:cs typeface="Aileron Heavy"/>
                <a:sym typeface="Aileron Heavy"/>
              </a:rPr>
              <a:t>(123450032)</a:t>
            </a:r>
          </a:p>
        </p:txBody>
      </p:sp>
      <p:sp>
        <p:nvSpPr>
          <p:cNvPr name="TextBox 19" id="19"/>
          <p:cNvSpPr txBox="true"/>
          <p:nvPr/>
        </p:nvSpPr>
        <p:spPr>
          <a:xfrm rot="0">
            <a:off x="6956715" y="5262047"/>
            <a:ext cx="2867323" cy="824863"/>
          </a:xfrm>
          <a:prstGeom prst="rect">
            <a:avLst/>
          </a:prstGeom>
        </p:spPr>
        <p:txBody>
          <a:bodyPr anchor="t" rtlCol="false" tIns="0" lIns="0" bIns="0" rIns="0">
            <a:spAutoFit/>
          </a:bodyPr>
          <a:lstStyle/>
          <a:p>
            <a:pPr algn="ctr">
              <a:lnSpc>
                <a:spcPts val="3360"/>
              </a:lnSpc>
              <a:spcBef>
                <a:spcPct val="0"/>
              </a:spcBef>
            </a:pPr>
            <a:r>
              <a:rPr lang="en-US" b="true" sz="2400">
                <a:solidFill>
                  <a:srgbClr val="F5F6F7"/>
                </a:solidFill>
                <a:latin typeface="Aileron Heavy"/>
                <a:ea typeface="Aileron Heavy"/>
                <a:cs typeface="Aileron Heavy"/>
                <a:sym typeface="Aileron Heavy"/>
              </a:rPr>
              <a:t>Cindy Laura Manik </a:t>
            </a:r>
          </a:p>
          <a:p>
            <a:pPr algn="l">
              <a:lnSpc>
                <a:spcPts val="3360"/>
              </a:lnSpc>
              <a:spcBef>
                <a:spcPct val="0"/>
              </a:spcBef>
            </a:pPr>
            <a:r>
              <a:rPr lang="en-US" b="true" sz="2400">
                <a:solidFill>
                  <a:srgbClr val="F5F6F7"/>
                </a:solidFill>
                <a:latin typeface="Aileron Heavy"/>
                <a:ea typeface="Aileron Heavy"/>
                <a:cs typeface="Aileron Heavy"/>
                <a:sym typeface="Aileron Heavy"/>
              </a:rPr>
              <a:t>(123450112)</a:t>
            </a:r>
          </a:p>
        </p:txBody>
      </p:sp>
      <p:sp>
        <p:nvSpPr>
          <p:cNvPr name="TextBox 20" id="20"/>
          <p:cNvSpPr txBox="true"/>
          <p:nvPr/>
        </p:nvSpPr>
        <p:spPr>
          <a:xfrm rot="0">
            <a:off x="6956715" y="6872621"/>
            <a:ext cx="3155057" cy="824863"/>
          </a:xfrm>
          <a:prstGeom prst="rect">
            <a:avLst/>
          </a:prstGeom>
        </p:spPr>
        <p:txBody>
          <a:bodyPr anchor="t" rtlCol="false" tIns="0" lIns="0" bIns="0" rIns="0">
            <a:spAutoFit/>
          </a:bodyPr>
          <a:lstStyle/>
          <a:p>
            <a:pPr algn="ctr">
              <a:lnSpc>
                <a:spcPts val="3360"/>
              </a:lnSpc>
              <a:spcBef>
                <a:spcPct val="0"/>
              </a:spcBef>
            </a:pPr>
            <a:r>
              <a:rPr lang="en-US" b="true" sz="2400">
                <a:solidFill>
                  <a:srgbClr val="F5F6F7"/>
                </a:solidFill>
                <a:latin typeface="Aileron Heavy"/>
                <a:ea typeface="Aileron Heavy"/>
                <a:cs typeface="Aileron Heavy"/>
                <a:sym typeface="Aileron Heavy"/>
              </a:rPr>
              <a:t>Fathya Intami Gusda </a:t>
            </a:r>
          </a:p>
          <a:p>
            <a:pPr algn="l">
              <a:lnSpc>
                <a:spcPts val="3360"/>
              </a:lnSpc>
              <a:spcBef>
                <a:spcPct val="0"/>
              </a:spcBef>
            </a:pPr>
            <a:r>
              <a:rPr lang="en-US" b="true" sz="2400">
                <a:solidFill>
                  <a:srgbClr val="F5F6F7"/>
                </a:solidFill>
                <a:latin typeface="Aileron Heavy"/>
                <a:ea typeface="Aileron Heavy"/>
                <a:cs typeface="Aileron Heavy"/>
                <a:sym typeface="Aileron Heavy"/>
              </a:rPr>
              <a:t>(123450095)</a:t>
            </a:r>
          </a:p>
        </p:txBody>
      </p:sp>
      <p:sp>
        <p:nvSpPr>
          <p:cNvPr name="TextBox 21" id="21"/>
          <p:cNvSpPr txBox="true"/>
          <p:nvPr/>
        </p:nvSpPr>
        <p:spPr>
          <a:xfrm rot="0">
            <a:off x="1105376" y="6872621"/>
            <a:ext cx="3335238" cy="824863"/>
          </a:xfrm>
          <a:prstGeom prst="rect">
            <a:avLst/>
          </a:prstGeom>
        </p:spPr>
        <p:txBody>
          <a:bodyPr anchor="t" rtlCol="false" tIns="0" lIns="0" bIns="0" rIns="0">
            <a:spAutoFit/>
          </a:bodyPr>
          <a:lstStyle/>
          <a:p>
            <a:pPr algn="ctr">
              <a:lnSpc>
                <a:spcPts val="3360"/>
              </a:lnSpc>
              <a:spcBef>
                <a:spcPct val="0"/>
              </a:spcBef>
            </a:pPr>
            <a:r>
              <a:rPr lang="en-US" b="true" sz="2400">
                <a:solidFill>
                  <a:srgbClr val="F5F6F7"/>
                </a:solidFill>
                <a:latin typeface="Aileron Heavy"/>
                <a:ea typeface="Aileron Heavy"/>
                <a:cs typeface="Aileron Heavy"/>
                <a:sym typeface="Aileron Heavy"/>
              </a:rPr>
              <a:t>Nurul Izzah Istiqomah </a:t>
            </a:r>
          </a:p>
          <a:p>
            <a:pPr algn="l">
              <a:lnSpc>
                <a:spcPts val="3360"/>
              </a:lnSpc>
              <a:spcBef>
                <a:spcPct val="0"/>
              </a:spcBef>
            </a:pPr>
            <a:r>
              <a:rPr lang="en-US" b="true" sz="2400">
                <a:solidFill>
                  <a:srgbClr val="F5F6F7"/>
                </a:solidFill>
                <a:latin typeface="Aileron Heavy"/>
                <a:ea typeface="Aileron Heavy"/>
                <a:cs typeface="Aileron Heavy"/>
                <a:sym typeface="Aileron Heavy"/>
              </a:rPr>
              <a:t>(123450054)</a:t>
            </a:r>
          </a:p>
        </p:txBody>
      </p:sp>
      <p:sp>
        <p:nvSpPr>
          <p:cNvPr name="Freeform 22" id="22"/>
          <p:cNvSpPr/>
          <p:nvPr/>
        </p:nvSpPr>
        <p:spPr>
          <a:xfrm flipH="false" flipV="true" rot="0">
            <a:off x="11159268" y="3460332"/>
            <a:ext cx="7156562" cy="7156562"/>
          </a:xfrm>
          <a:custGeom>
            <a:avLst/>
            <a:gdLst/>
            <a:ahLst/>
            <a:cxnLst/>
            <a:rect r="r" b="b" t="t" l="l"/>
            <a:pathLst>
              <a:path h="7156562" w="7156562">
                <a:moveTo>
                  <a:pt x="0" y="7156562"/>
                </a:moveTo>
                <a:lnTo>
                  <a:pt x="7156562" y="7156562"/>
                </a:lnTo>
                <a:lnTo>
                  <a:pt x="7156562" y="0"/>
                </a:lnTo>
                <a:lnTo>
                  <a:pt x="0" y="0"/>
                </a:lnTo>
                <a:lnTo>
                  <a:pt x="0" y="7156562"/>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3" id="23"/>
          <p:cNvSpPr/>
          <p:nvPr/>
        </p:nvSpPr>
        <p:spPr>
          <a:xfrm flipH="false" flipV="false" rot="0">
            <a:off x="11809441" y="3500232"/>
            <a:ext cx="6803027" cy="7058912"/>
          </a:xfrm>
          <a:custGeom>
            <a:avLst/>
            <a:gdLst/>
            <a:ahLst/>
            <a:cxnLst/>
            <a:rect r="r" b="b" t="t" l="l"/>
            <a:pathLst>
              <a:path h="7058912" w="6803027">
                <a:moveTo>
                  <a:pt x="0" y="0"/>
                </a:moveTo>
                <a:lnTo>
                  <a:pt x="6803026" y="0"/>
                </a:lnTo>
                <a:lnTo>
                  <a:pt x="6803026" y="7058912"/>
                </a:lnTo>
                <a:lnTo>
                  <a:pt x="0" y="7058912"/>
                </a:lnTo>
                <a:lnTo>
                  <a:pt x="0" y="0"/>
                </a:lnTo>
                <a:close/>
              </a:path>
            </a:pathLst>
          </a:custGeom>
          <a:blipFill>
            <a:blip r:embed="rId16"/>
            <a:stretch>
              <a:fillRect l="0" t="0" r="0" b="0"/>
            </a:stretch>
          </a:blipFill>
        </p:spPr>
      </p:sp>
      <p:sp>
        <p:nvSpPr>
          <p:cNvPr name="Freeform 24" id="24"/>
          <p:cNvSpPr/>
          <p:nvPr/>
        </p:nvSpPr>
        <p:spPr>
          <a:xfrm flipH="false" flipV="false" rot="0">
            <a:off x="0" y="8411456"/>
            <a:ext cx="7315200" cy="2286000"/>
          </a:xfrm>
          <a:custGeom>
            <a:avLst/>
            <a:gdLst/>
            <a:ahLst/>
            <a:cxnLst/>
            <a:rect r="r" b="b" t="t" l="l"/>
            <a:pathLst>
              <a:path h="2286000" w="7315200">
                <a:moveTo>
                  <a:pt x="0" y="0"/>
                </a:moveTo>
                <a:lnTo>
                  <a:pt x="7315200" y="0"/>
                </a:lnTo>
                <a:lnTo>
                  <a:pt x="7315200" y="2286000"/>
                </a:lnTo>
                <a:lnTo>
                  <a:pt x="0" y="22860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5" id="25"/>
          <p:cNvSpPr/>
          <p:nvPr/>
        </p:nvSpPr>
        <p:spPr>
          <a:xfrm flipH="false" flipV="false" rot="0">
            <a:off x="7323162" y="8260374"/>
            <a:ext cx="7315200" cy="2286000"/>
          </a:xfrm>
          <a:custGeom>
            <a:avLst/>
            <a:gdLst/>
            <a:ahLst/>
            <a:cxnLst/>
            <a:rect r="r" b="b" t="t" l="l"/>
            <a:pathLst>
              <a:path h="2286000" w="7315200">
                <a:moveTo>
                  <a:pt x="0" y="0"/>
                </a:moveTo>
                <a:lnTo>
                  <a:pt x="7315200" y="0"/>
                </a:lnTo>
                <a:lnTo>
                  <a:pt x="7315200" y="2286000"/>
                </a:lnTo>
                <a:lnTo>
                  <a:pt x="0" y="22860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6" id="26"/>
          <p:cNvSpPr/>
          <p:nvPr/>
        </p:nvSpPr>
        <p:spPr>
          <a:xfrm flipH="false" flipV="false" rot="0">
            <a:off x="14272385" y="8001000"/>
            <a:ext cx="7315200" cy="2286000"/>
          </a:xfrm>
          <a:custGeom>
            <a:avLst/>
            <a:gdLst/>
            <a:ahLst/>
            <a:cxnLst/>
            <a:rect r="r" b="b" t="t" l="l"/>
            <a:pathLst>
              <a:path h="2286000" w="7315200">
                <a:moveTo>
                  <a:pt x="0" y="0"/>
                </a:moveTo>
                <a:lnTo>
                  <a:pt x="7315200" y="0"/>
                </a:lnTo>
                <a:lnTo>
                  <a:pt x="7315200" y="2286000"/>
                </a:lnTo>
                <a:lnTo>
                  <a:pt x="0" y="22860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8575171" y="3355320"/>
            <a:ext cx="3435666" cy="3435666"/>
          </a:xfrm>
          <a:custGeom>
            <a:avLst/>
            <a:gdLst/>
            <a:ahLst/>
            <a:cxnLst/>
            <a:rect r="r" b="b" t="t" l="l"/>
            <a:pathLst>
              <a:path h="3435666" w="3435666">
                <a:moveTo>
                  <a:pt x="0" y="0"/>
                </a:moveTo>
                <a:lnTo>
                  <a:pt x="3435666" y="0"/>
                </a:lnTo>
                <a:lnTo>
                  <a:pt x="3435666" y="3435666"/>
                </a:lnTo>
                <a:lnTo>
                  <a:pt x="0" y="34356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5400000">
            <a:off x="1029790" y="-701396"/>
            <a:ext cx="7327658" cy="10787850"/>
            <a:chOff x="0" y="0"/>
            <a:chExt cx="660400" cy="972247"/>
          </a:xfrm>
        </p:grpSpPr>
        <p:sp>
          <p:nvSpPr>
            <p:cNvPr name="Freeform 5" id="5"/>
            <p:cNvSpPr/>
            <p:nvPr/>
          </p:nvSpPr>
          <p:spPr>
            <a:xfrm flipH="false" flipV="false" rot="0">
              <a:off x="0" y="0"/>
              <a:ext cx="660400" cy="972247"/>
            </a:xfrm>
            <a:custGeom>
              <a:avLst/>
              <a:gdLst/>
              <a:ahLst/>
              <a:cxnLst/>
              <a:rect r="r" b="b" t="t" l="l"/>
              <a:pathLst>
                <a:path h="972247"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044"/>
                  </a:cubicBezTo>
                  <a:lnTo>
                    <a:pt x="660400" y="972247"/>
                  </a:lnTo>
                  <a:lnTo>
                    <a:pt x="0" y="972247"/>
                  </a:lnTo>
                  <a:lnTo>
                    <a:pt x="0" y="332519"/>
                  </a:lnTo>
                  <a:cubicBezTo>
                    <a:pt x="1782" y="185660"/>
                    <a:pt x="93019" y="64045"/>
                    <a:pt x="220252" y="19070"/>
                  </a:cubicBezTo>
                  <a:close/>
                </a:path>
              </a:pathLst>
            </a:custGeom>
            <a:solidFill>
              <a:srgbClr val="E05367"/>
            </a:solidFill>
            <a:ln cap="sq">
              <a:noFill/>
              <a:prstDash val="solid"/>
              <a:miter/>
            </a:ln>
          </p:spPr>
        </p:sp>
        <p:sp>
          <p:nvSpPr>
            <p:cNvPr name="TextBox 6" id="6"/>
            <p:cNvSpPr txBox="true"/>
            <p:nvPr/>
          </p:nvSpPr>
          <p:spPr>
            <a:xfrm>
              <a:off x="0" y="79375"/>
              <a:ext cx="660400" cy="892872"/>
            </a:xfrm>
            <a:prstGeom prst="rect">
              <a:avLst/>
            </a:prstGeom>
          </p:spPr>
          <p:txBody>
            <a:bodyPr anchor="ctr" rtlCol="false" tIns="50800" lIns="50800" bIns="50800" rIns="50800"/>
            <a:lstStyle/>
            <a:p>
              <a:pPr algn="ctr" marL="0" indent="0" lvl="0">
                <a:lnSpc>
                  <a:spcPts val="3360"/>
                </a:lnSpc>
                <a:spcBef>
                  <a:spcPct val="0"/>
                </a:spcBef>
              </a:pPr>
            </a:p>
          </p:txBody>
        </p:sp>
      </p:grpSp>
      <p:sp>
        <p:nvSpPr>
          <p:cNvPr name="TextBox 7" id="7"/>
          <p:cNvSpPr txBox="true"/>
          <p:nvPr/>
        </p:nvSpPr>
        <p:spPr>
          <a:xfrm rot="0">
            <a:off x="1028700" y="2570845"/>
            <a:ext cx="7163344" cy="3660447"/>
          </a:xfrm>
          <a:prstGeom prst="rect">
            <a:avLst/>
          </a:prstGeom>
        </p:spPr>
        <p:txBody>
          <a:bodyPr anchor="t" rtlCol="false" tIns="0" lIns="0" bIns="0" rIns="0">
            <a:spAutoFit/>
          </a:bodyPr>
          <a:lstStyle/>
          <a:p>
            <a:pPr algn="l">
              <a:lnSpc>
                <a:spcPts val="14163"/>
              </a:lnSpc>
            </a:pPr>
            <a:r>
              <a:rPr lang="en-US" sz="13886" b="true">
                <a:solidFill>
                  <a:srgbClr val="FCFFFB"/>
                </a:solidFill>
                <a:latin typeface="Prompt Heavy"/>
                <a:ea typeface="Prompt Heavy"/>
                <a:cs typeface="Prompt Heavy"/>
                <a:sym typeface="Prompt Heavy"/>
              </a:rPr>
              <a:t>THANK  YOU!</a:t>
            </a:r>
          </a:p>
        </p:txBody>
      </p:sp>
      <p:grpSp>
        <p:nvGrpSpPr>
          <p:cNvPr name="Group 8" id="8"/>
          <p:cNvGrpSpPr/>
          <p:nvPr/>
        </p:nvGrpSpPr>
        <p:grpSpPr>
          <a:xfrm rot="0">
            <a:off x="8192044" y="8567271"/>
            <a:ext cx="5629114" cy="691029"/>
            <a:chOff x="0" y="0"/>
            <a:chExt cx="1482565" cy="181999"/>
          </a:xfrm>
        </p:grpSpPr>
        <p:sp>
          <p:nvSpPr>
            <p:cNvPr name="Freeform 9" id="9"/>
            <p:cNvSpPr/>
            <p:nvPr/>
          </p:nvSpPr>
          <p:spPr>
            <a:xfrm flipH="false" flipV="false" rot="0">
              <a:off x="0" y="0"/>
              <a:ext cx="1482565" cy="181999"/>
            </a:xfrm>
            <a:custGeom>
              <a:avLst/>
              <a:gdLst/>
              <a:ahLst/>
              <a:cxnLst/>
              <a:rect r="r" b="b" t="t" l="l"/>
              <a:pathLst>
                <a:path h="181999" w="1482565">
                  <a:moveTo>
                    <a:pt x="70142" y="0"/>
                  </a:moveTo>
                  <a:lnTo>
                    <a:pt x="1412423" y="0"/>
                  </a:lnTo>
                  <a:cubicBezTo>
                    <a:pt x="1451161" y="0"/>
                    <a:pt x="1482565" y="31404"/>
                    <a:pt x="1482565" y="70142"/>
                  </a:cubicBezTo>
                  <a:lnTo>
                    <a:pt x="1482565" y="111857"/>
                  </a:lnTo>
                  <a:cubicBezTo>
                    <a:pt x="1482565" y="150596"/>
                    <a:pt x="1451161" y="181999"/>
                    <a:pt x="1412423" y="181999"/>
                  </a:cubicBezTo>
                  <a:lnTo>
                    <a:pt x="70142" y="181999"/>
                  </a:lnTo>
                  <a:cubicBezTo>
                    <a:pt x="31404" y="181999"/>
                    <a:pt x="0" y="150596"/>
                    <a:pt x="0" y="111857"/>
                  </a:cubicBezTo>
                  <a:lnTo>
                    <a:pt x="0" y="70142"/>
                  </a:lnTo>
                  <a:cubicBezTo>
                    <a:pt x="0" y="31404"/>
                    <a:pt x="31404" y="0"/>
                    <a:pt x="70142" y="0"/>
                  </a:cubicBezTo>
                  <a:close/>
                </a:path>
              </a:pathLst>
            </a:custGeom>
            <a:solidFill>
              <a:srgbClr val="386749"/>
            </a:solidFill>
          </p:spPr>
        </p:sp>
        <p:sp>
          <p:nvSpPr>
            <p:cNvPr name="TextBox 10" id="10"/>
            <p:cNvSpPr txBox="true"/>
            <p:nvPr/>
          </p:nvSpPr>
          <p:spPr>
            <a:xfrm>
              <a:off x="0" y="-47625"/>
              <a:ext cx="1482565" cy="229624"/>
            </a:xfrm>
            <a:prstGeom prst="rect">
              <a:avLst/>
            </a:prstGeom>
          </p:spPr>
          <p:txBody>
            <a:bodyPr anchor="ctr" rtlCol="false" tIns="50800" lIns="50800" bIns="50800" rIns="50800"/>
            <a:lstStyle/>
            <a:p>
              <a:pPr algn="ctr">
                <a:lnSpc>
                  <a:spcPts val="3360"/>
                </a:lnSpc>
              </a:pPr>
            </a:p>
          </p:txBody>
        </p:sp>
      </p:grpSp>
      <p:grpSp>
        <p:nvGrpSpPr>
          <p:cNvPr name="Group 11" id="11"/>
          <p:cNvGrpSpPr/>
          <p:nvPr/>
        </p:nvGrpSpPr>
        <p:grpSpPr>
          <a:xfrm rot="0">
            <a:off x="5986173" y="4846559"/>
            <a:ext cx="4411741" cy="441174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25046" r="0" b="-25046"/>
              </a:stretch>
            </a:blipFill>
          </p:spPr>
        </p:sp>
      </p:grpSp>
      <p:sp>
        <p:nvSpPr>
          <p:cNvPr name="Freeform 13" id="13"/>
          <p:cNvSpPr/>
          <p:nvPr/>
        </p:nvSpPr>
        <p:spPr>
          <a:xfrm flipH="false" flipV="false" rot="0">
            <a:off x="10209507" y="8795384"/>
            <a:ext cx="251994" cy="251994"/>
          </a:xfrm>
          <a:custGeom>
            <a:avLst/>
            <a:gdLst/>
            <a:ahLst/>
            <a:cxnLst/>
            <a:rect r="r" b="b" t="t" l="l"/>
            <a:pathLst>
              <a:path h="251994" w="251994">
                <a:moveTo>
                  <a:pt x="0" y="0"/>
                </a:moveTo>
                <a:lnTo>
                  <a:pt x="251993" y="0"/>
                </a:lnTo>
                <a:lnTo>
                  <a:pt x="251993" y="251994"/>
                </a:lnTo>
                <a:lnTo>
                  <a:pt x="0" y="2519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10621201" y="8740093"/>
            <a:ext cx="2821407" cy="290149"/>
          </a:xfrm>
          <a:prstGeom prst="rect">
            <a:avLst/>
          </a:prstGeom>
        </p:spPr>
        <p:txBody>
          <a:bodyPr anchor="t" rtlCol="false" tIns="0" lIns="0" bIns="0" rIns="0">
            <a:spAutoFit/>
          </a:bodyPr>
          <a:lstStyle/>
          <a:p>
            <a:pPr algn="just">
              <a:lnSpc>
                <a:spcPts val="2380"/>
              </a:lnSpc>
            </a:pPr>
            <a:r>
              <a:rPr lang="en-US" sz="1700" b="true">
                <a:solidFill>
                  <a:srgbClr val="FCFFFB"/>
                </a:solidFill>
                <a:latin typeface="Aileron Bold"/>
                <a:ea typeface="Aileron Bold"/>
                <a:cs typeface="Aileron Bold"/>
                <a:sym typeface="Aileron Bold"/>
              </a:rPr>
              <a:t>Kelompok 4</a:t>
            </a:r>
          </a:p>
        </p:txBody>
      </p:sp>
      <p:sp>
        <p:nvSpPr>
          <p:cNvPr name="TextBox 15" id="15"/>
          <p:cNvSpPr txBox="true"/>
          <p:nvPr/>
        </p:nvSpPr>
        <p:spPr>
          <a:xfrm rot="0">
            <a:off x="11006601" y="7314861"/>
            <a:ext cx="3524177" cy="907150"/>
          </a:xfrm>
          <a:prstGeom prst="rect">
            <a:avLst/>
          </a:prstGeom>
        </p:spPr>
        <p:txBody>
          <a:bodyPr anchor="t" rtlCol="false" tIns="0" lIns="0" bIns="0" rIns="0">
            <a:spAutoFit/>
          </a:bodyPr>
          <a:lstStyle/>
          <a:p>
            <a:pPr algn="l" marL="0" indent="0" lvl="0">
              <a:lnSpc>
                <a:spcPts val="3640"/>
              </a:lnSpc>
            </a:pPr>
            <a:r>
              <a:rPr lang="en-US" b="true" sz="2800">
                <a:solidFill>
                  <a:srgbClr val="315E41"/>
                </a:solidFill>
                <a:latin typeface="Aileron Bold"/>
                <a:ea typeface="Aileron Bold"/>
                <a:cs typeface="Aileron Bold"/>
                <a:sym typeface="Aileron Bold"/>
              </a:rPr>
              <a:t>Hopefully this material is useful</a:t>
            </a:r>
          </a:p>
        </p:txBody>
      </p:sp>
      <p:sp>
        <p:nvSpPr>
          <p:cNvPr name="Freeform 16" id="16"/>
          <p:cNvSpPr/>
          <p:nvPr/>
        </p:nvSpPr>
        <p:spPr>
          <a:xfrm flipH="false" flipV="false" rot="0">
            <a:off x="9916922" y="1914139"/>
            <a:ext cx="837163" cy="837163"/>
          </a:xfrm>
          <a:custGeom>
            <a:avLst/>
            <a:gdLst/>
            <a:ahLst/>
            <a:cxnLst/>
            <a:rect r="r" b="b" t="t" l="l"/>
            <a:pathLst>
              <a:path h="837163" w="837163">
                <a:moveTo>
                  <a:pt x="0" y="0"/>
                </a:moveTo>
                <a:lnTo>
                  <a:pt x="837163" y="0"/>
                </a:lnTo>
                <a:lnTo>
                  <a:pt x="837163" y="837163"/>
                </a:lnTo>
                <a:lnTo>
                  <a:pt x="0" y="8371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14229859" y="6143920"/>
            <a:ext cx="2179052" cy="647066"/>
          </a:xfrm>
          <a:custGeom>
            <a:avLst/>
            <a:gdLst/>
            <a:ahLst/>
            <a:cxnLst/>
            <a:rect r="r" b="b" t="t" l="l"/>
            <a:pathLst>
              <a:path h="647066" w="2179052">
                <a:moveTo>
                  <a:pt x="0" y="0"/>
                </a:moveTo>
                <a:lnTo>
                  <a:pt x="2179052" y="0"/>
                </a:lnTo>
                <a:lnTo>
                  <a:pt x="2179052" y="647066"/>
                </a:lnTo>
                <a:lnTo>
                  <a:pt x="0" y="6470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8048638"/>
            <a:ext cx="18288000" cy="2238362"/>
            <a:chOff x="0" y="0"/>
            <a:chExt cx="4816593" cy="589527"/>
          </a:xfrm>
        </p:grpSpPr>
        <p:sp>
          <p:nvSpPr>
            <p:cNvPr name="Freeform 4" id="4"/>
            <p:cNvSpPr/>
            <p:nvPr/>
          </p:nvSpPr>
          <p:spPr>
            <a:xfrm flipH="false" flipV="false" rot="0">
              <a:off x="0" y="0"/>
              <a:ext cx="4816592" cy="589527"/>
            </a:xfrm>
            <a:custGeom>
              <a:avLst/>
              <a:gdLst/>
              <a:ahLst/>
              <a:cxnLst/>
              <a:rect r="r" b="b" t="t" l="l"/>
              <a:pathLst>
                <a:path h="589527" w="4816592">
                  <a:moveTo>
                    <a:pt x="0" y="0"/>
                  </a:moveTo>
                  <a:lnTo>
                    <a:pt x="4816592" y="0"/>
                  </a:lnTo>
                  <a:lnTo>
                    <a:pt x="4816592" y="589527"/>
                  </a:lnTo>
                  <a:lnTo>
                    <a:pt x="0" y="589527"/>
                  </a:lnTo>
                  <a:close/>
                </a:path>
              </a:pathLst>
            </a:custGeom>
            <a:solidFill>
              <a:srgbClr val="FEECC7"/>
            </a:solidFill>
          </p:spPr>
        </p:sp>
        <p:sp>
          <p:nvSpPr>
            <p:cNvPr name="TextBox 5" id="5"/>
            <p:cNvSpPr txBox="true"/>
            <p:nvPr/>
          </p:nvSpPr>
          <p:spPr>
            <a:xfrm>
              <a:off x="0" y="-47625"/>
              <a:ext cx="4816593" cy="637152"/>
            </a:xfrm>
            <a:prstGeom prst="rect">
              <a:avLst/>
            </a:prstGeom>
          </p:spPr>
          <p:txBody>
            <a:bodyPr anchor="ctr" rtlCol="false" tIns="50800" lIns="50800" bIns="50800" rIns="50800"/>
            <a:lstStyle/>
            <a:p>
              <a:pPr algn="ctr">
                <a:lnSpc>
                  <a:spcPts val="3360"/>
                </a:lnSpc>
              </a:pPr>
            </a:p>
          </p:txBody>
        </p:sp>
      </p:grpSp>
      <p:sp>
        <p:nvSpPr>
          <p:cNvPr name="Freeform 6" id="6"/>
          <p:cNvSpPr/>
          <p:nvPr/>
        </p:nvSpPr>
        <p:spPr>
          <a:xfrm flipH="false" flipV="false" rot="0">
            <a:off x="0" y="7426357"/>
            <a:ext cx="18288000" cy="2860643"/>
          </a:xfrm>
          <a:custGeom>
            <a:avLst/>
            <a:gdLst/>
            <a:ahLst/>
            <a:cxnLst/>
            <a:rect r="r" b="b" t="t" l="l"/>
            <a:pathLst>
              <a:path h="2860643" w="18288000">
                <a:moveTo>
                  <a:pt x="0" y="0"/>
                </a:moveTo>
                <a:lnTo>
                  <a:pt x="18288000" y="0"/>
                </a:lnTo>
                <a:lnTo>
                  <a:pt x="18288000" y="2860643"/>
                </a:lnTo>
                <a:lnTo>
                  <a:pt x="0" y="2860643"/>
                </a:lnTo>
                <a:lnTo>
                  <a:pt x="0" y="0"/>
                </a:lnTo>
                <a:close/>
              </a:path>
            </a:pathLst>
          </a:custGeom>
          <a:blipFill>
            <a:blip r:embed="rId3"/>
            <a:stretch>
              <a:fillRect l="0" t="-6338" r="0" b="-6338"/>
            </a:stretch>
          </a:blipFill>
        </p:spPr>
      </p:sp>
      <p:sp>
        <p:nvSpPr>
          <p:cNvPr name="Freeform 7" id="7"/>
          <p:cNvSpPr/>
          <p:nvPr/>
        </p:nvSpPr>
        <p:spPr>
          <a:xfrm flipH="false" flipV="false" rot="0">
            <a:off x="8783920" y="1190030"/>
            <a:ext cx="2875052" cy="1678312"/>
          </a:xfrm>
          <a:custGeom>
            <a:avLst/>
            <a:gdLst/>
            <a:ahLst/>
            <a:cxnLst/>
            <a:rect r="r" b="b" t="t" l="l"/>
            <a:pathLst>
              <a:path h="1678312" w="2875052">
                <a:moveTo>
                  <a:pt x="0" y="0"/>
                </a:moveTo>
                <a:lnTo>
                  <a:pt x="2875053" y="0"/>
                </a:lnTo>
                <a:lnTo>
                  <a:pt x="2875053" y="1678312"/>
                </a:lnTo>
                <a:lnTo>
                  <a:pt x="0" y="1678312"/>
                </a:lnTo>
                <a:lnTo>
                  <a:pt x="0" y="0"/>
                </a:lnTo>
                <a:close/>
              </a:path>
            </a:pathLst>
          </a:custGeom>
          <a:blipFill>
            <a:blip r:embed="rId4"/>
            <a:stretch>
              <a:fillRect l="0" t="0" r="0" b="0"/>
            </a:stretch>
          </a:blipFill>
        </p:spPr>
      </p:sp>
      <p:sp>
        <p:nvSpPr>
          <p:cNvPr name="TextBox 8" id="8"/>
          <p:cNvSpPr txBox="true"/>
          <p:nvPr/>
        </p:nvSpPr>
        <p:spPr>
          <a:xfrm rot="0">
            <a:off x="2302360" y="3077106"/>
            <a:ext cx="13991122" cy="3168650"/>
          </a:xfrm>
          <a:prstGeom prst="rect">
            <a:avLst/>
          </a:prstGeom>
        </p:spPr>
        <p:txBody>
          <a:bodyPr anchor="t" rtlCol="false" tIns="0" lIns="0" bIns="0" rIns="0">
            <a:spAutoFit/>
          </a:bodyPr>
          <a:lstStyle/>
          <a:p>
            <a:pPr algn="just" marL="0" indent="0" lvl="0">
              <a:lnSpc>
                <a:spcPts val="2800"/>
              </a:lnSpc>
              <a:spcBef>
                <a:spcPct val="0"/>
              </a:spcBef>
            </a:pPr>
            <a:r>
              <a:rPr lang="en-US" sz="2000">
                <a:solidFill>
                  <a:srgbClr val="FCFFFB"/>
                </a:solidFill>
                <a:latin typeface="Aileron"/>
                <a:ea typeface="Aileron"/>
                <a:cs typeface="Aileron"/>
                <a:sym typeface="Aileron"/>
              </a:rPr>
              <a:t>Da</a:t>
            </a:r>
            <a:r>
              <a:rPr lang="en-US" sz="2000" strike="noStrike" u="none">
                <a:solidFill>
                  <a:srgbClr val="FCFFFB"/>
                </a:solidFill>
                <a:latin typeface="Aileron"/>
                <a:ea typeface="Aileron"/>
                <a:cs typeface="Aileron"/>
                <a:sym typeface="Aileron"/>
              </a:rPr>
              <a:t>ta merupakan aset strategis dalam analisis dan pengambilan keputusan berbasis bukti, termasuk di sektor pertanian. Namun, data yang diperoleh dari lembaga resmi maupun sumber terbuka sering kali tidak ideal, misalnya terdapat nilai hilang, format tidak konsisten, perbedaan satuan, atau baris non-informasi yang tidak relevan. Oleh karena itu, data wrangling menjadi tahap awal yang penting untuk menata, menyelaraskan, dan mempersiapkan data mentah agar lebih bersih, rapi, dan siap dianalisis. Tahapan ini tidak hanya bersifat teknis, tetapi juga menentukan kualitas keseluruhan penelitian, karena analisis apa pun hanya akan sebaik kualitas data yang digunakan. Penyiapan data yang matang memastikan hasil analisis valid dan dapat dipertanggungjawabkan, terutama dalam memahami pola produksi tanaman sayuran di Provinsi Sumatera Selatan.</a:t>
            </a:r>
          </a:p>
          <a:p>
            <a:pPr algn="just" marL="0" indent="0" lvl="0">
              <a:lnSpc>
                <a:spcPts val="2800"/>
              </a:lnSpc>
              <a:spcBef>
                <a:spcPct val="0"/>
              </a:spcBef>
            </a:pPr>
          </a:p>
        </p:txBody>
      </p:sp>
      <p:sp>
        <p:nvSpPr>
          <p:cNvPr name="TextBox 9" id="9"/>
          <p:cNvSpPr txBox="true"/>
          <p:nvPr/>
        </p:nvSpPr>
        <p:spPr>
          <a:xfrm rot="0">
            <a:off x="2148439" y="1788780"/>
            <a:ext cx="6453997" cy="918232"/>
          </a:xfrm>
          <a:prstGeom prst="rect">
            <a:avLst/>
          </a:prstGeom>
        </p:spPr>
        <p:txBody>
          <a:bodyPr anchor="t" rtlCol="false" tIns="0" lIns="0" bIns="0" rIns="0">
            <a:spAutoFit/>
          </a:bodyPr>
          <a:lstStyle/>
          <a:p>
            <a:pPr algn="r" marL="0" indent="0" lvl="0">
              <a:lnSpc>
                <a:spcPts val="7319"/>
              </a:lnSpc>
              <a:spcBef>
                <a:spcPct val="0"/>
              </a:spcBef>
            </a:pPr>
            <a:r>
              <a:rPr lang="en-US" b="true" sz="5999">
                <a:solidFill>
                  <a:srgbClr val="FCFFFB"/>
                </a:solidFill>
                <a:latin typeface="Montserrat Heavy"/>
                <a:ea typeface="Montserrat Heavy"/>
                <a:cs typeface="Montserrat Heavy"/>
                <a:sym typeface="Montserrat Heavy"/>
              </a:rPr>
              <a:t>Latar Belakang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8048638"/>
            <a:ext cx="18288000" cy="2238362"/>
            <a:chOff x="0" y="0"/>
            <a:chExt cx="4816593" cy="589527"/>
          </a:xfrm>
        </p:grpSpPr>
        <p:sp>
          <p:nvSpPr>
            <p:cNvPr name="Freeform 4" id="4"/>
            <p:cNvSpPr/>
            <p:nvPr/>
          </p:nvSpPr>
          <p:spPr>
            <a:xfrm flipH="false" flipV="false" rot="0">
              <a:off x="0" y="0"/>
              <a:ext cx="4816592" cy="589527"/>
            </a:xfrm>
            <a:custGeom>
              <a:avLst/>
              <a:gdLst/>
              <a:ahLst/>
              <a:cxnLst/>
              <a:rect r="r" b="b" t="t" l="l"/>
              <a:pathLst>
                <a:path h="589527" w="4816592">
                  <a:moveTo>
                    <a:pt x="0" y="0"/>
                  </a:moveTo>
                  <a:lnTo>
                    <a:pt x="4816592" y="0"/>
                  </a:lnTo>
                  <a:lnTo>
                    <a:pt x="4816592" y="589527"/>
                  </a:lnTo>
                  <a:lnTo>
                    <a:pt x="0" y="589527"/>
                  </a:lnTo>
                  <a:close/>
                </a:path>
              </a:pathLst>
            </a:custGeom>
            <a:solidFill>
              <a:srgbClr val="FEECC7"/>
            </a:solidFill>
          </p:spPr>
        </p:sp>
        <p:sp>
          <p:nvSpPr>
            <p:cNvPr name="TextBox 5" id="5"/>
            <p:cNvSpPr txBox="true"/>
            <p:nvPr/>
          </p:nvSpPr>
          <p:spPr>
            <a:xfrm>
              <a:off x="0" y="-47625"/>
              <a:ext cx="4816593" cy="637152"/>
            </a:xfrm>
            <a:prstGeom prst="rect">
              <a:avLst/>
            </a:prstGeom>
          </p:spPr>
          <p:txBody>
            <a:bodyPr anchor="ctr" rtlCol="false" tIns="50800" lIns="50800" bIns="50800" rIns="50800"/>
            <a:lstStyle/>
            <a:p>
              <a:pPr algn="ctr">
                <a:lnSpc>
                  <a:spcPts val="3360"/>
                </a:lnSpc>
              </a:pPr>
            </a:p>
          </p:txBody>
        </p:sp>
      </p:grpSp>
      <p:grpSp>
        <p:nvGrpSpPr>
          <p:cNvPr name="Group 6" id="6"/>
          <p:cNvGrpSpPr/>
          <p:nvPr/>
        </p:nvGrpSpPr>
        <p:grpSpPr>
          <a:xfrm rot="0">
            <a:off x="1839675" y="3567452"/>
            <a:ext cx="6518218" cy="3152096"/>
            <a:chOff x="0" y="0"/>
            <a:chExt cx="8690958" cy="4202794"/>
          </a:xfrm>
        </p:grpSpPr>
        <p:grpSp>
          <p:nvGrpSpPr>
            <p:cNvPr name="Group 7" id="7"/>
            <p:cNvGrpSpPr/>
            <p:nvPr/>
          </p:nvGrpSpPr>
          <p:grpSpPr>
            <a:xfrm rot="0">
              <a:off x="0" y="0"/>
              <a:ext cx="8690958" cy="4202794"/>
              <a:chOff x="0" y="0"/>
              <a:chExt cx="2895380" cy="1400155"/>
            </a:xfrm>
          </p:grpSpPr>
          <p:sp>
            <p:nvSpPr>
              <p:cNvPr name="Freeform 8" id="8"/>
              <p:cNvSpPr/>
              <p:nvPr/>
            </p:nvSpPr>
            <p:spPr>
              <a:xfrm flipH="false" flipV="false" rot="0">
                <a:off x="0" y="0"/>
                <a:ext cx="2895379" cy="1400155"/>
              </a:xfrm>
              <a:custGeom>
                <a:avLst/>
                <a:gdLst/>
                <a:ahLst/>
                <a:cxnLst/>
                <a:rect r="r" b="b" t="t" l="l"/>
                <a:pathLst>
                  <a:path h="1400155" w="2895379">
                    <a:moveTo>
                      <a:pt x="30282" y="0"/>
                    </a:moveTo>
                    <a:lnTo>
                      <a:pt x="2865097" y="0"/>
                    </a:lnTo>
                    <a:cubicBezTo>
                      <a:pt x="2873129" y="0"/>
                      <a:pt x="2880831" y="3190"/>
                      <a:pt x="2886510" y="8869"/>
                    </a:cubicBezTo>
                    <a:cubicBezTo>
                      <a:pt x="2892189" y="14548"/>
                      <a:pt x="2895379" y="22251"/>
                      <a:pt x="2895379" y="30282"/>
                    </a:cubicBezTo>
                    <a:lnTo>
                      <a:pt x="2895379" y="1369873"/>
                    </a:lnTo>
                    <a:cubicBezTo>
                      <a:pt x="2895379" y="1377904"/>
                      <a:pt x="2892189" y="1385606"/>
                      <a:pt x="2886510" y="1391285"/>
                    </a:cubicBezTo>
                    <a:cubicBezTo>
                      <a:pt x="2880831" y="1396964"/>
                      <a:pt x="2873129" y="1400155"/>
                      <a:pt x="2865097" y="1400155"/>
                    </a:cubicBezTo>
                    <a:lnTo>
                      <a:pt x="30282" y="1400155"/>
                    </a:lnTo>
                    <a:cubicBezTo>
                      <a:pt x="13558" y="1400155"/>
                      <a:pt x="0" y="1386597"/>
                      <a:pt x="0" y="1369873"/>
                    </a:cubicBezTo>
                    <a:lnTo>
                      <a:pt x="0" y="30282"/>
                    </a:lnTo>
                    <a:cubicBezTo>
                      <a:pt x="0" y="22251"/>
                      <a:pt x="3190" y="14548"/>
                      <a:pt x="8869" y="8869"/>
                    </a:cubicBezTo>
                    <a:cubicBezTo>
                      <a:pt x="14548" y="3190"/>
                      <a:pt x="22251" y="0"/>
                      <a:pt x="30282" y="0"/>
                    </a:cubicBezTo>
                    <a:close/>
                  </a:path>
                </a:pathLst>
              </a:custGeom>
              <a:solidFill>
                <a:srgbClr val="FEECC7"/>
              </a:solidFill>
            </p:spPr>
          </p:sp>
          <p:sp>
            <p:nvSpPr>
              <p:cNvPr name="TextBox 9" id="9"/>
              <p:cNvSpPr txBox="true"/>
              <p:nvPr/>
            </p:nvSpPr>
            <p:spPr>
              <a:xfrm>
                <a:off x="0" y="-38100"/>
                <a:ext cx="2895380" cy="1438255"/>
              </a:xfrm>
              <a:prstGeom prst="rect">
                <a:avLst/>
              </a:prstGeom>
            </p:spPr>
            <p:txBody>
              <a:bodyPr anchor="ctr" rtlCol="false" tIns="50800" lIns="50800" bIns="50800" rIns="50800"/>
              <a:lstStyle/>
              <a:p>
                <a:pPr algn="just">
                  <a:lnSpc>
                    <a:spcPts val="2100"/>
                  </a:lnSpc>
                </a:pPr>
              </a:p>
            </p:txBody>
          </p:sp>
        </p:grpSp>
        <p:sp>
          <p:nvSpPr>
            <p:cNvPr name="TextBox 10" id="10"/>
            <p:cNvSpPr txBox="true"/>
            <p:nvPr/>
          </p:nvSpPr>
          <p:spPr>
            <a:xfrm rot="0">
              <a:off x="512586" y="313419"/>
              <a:ext cx="7665785" cy="3889375"/>
            </a:xfrm>
            <a:prstGeom prst="rect">
              <a:avLst/>
            </a:prstGeom>
          </p:spPr>
          <p:txBody>
            <a:bodyPr anchor="t" rtlCol="false" tIns="0" lIns="0" bIns="0" rIns="0">
              <a:spAutoFit/>
            </a:bodyPr>
            <a:lstStyle/>
            <a:p>
              <a:pPr algn="just" marL="323850" indent="-161925" lvl="1">
                <a:lnSpc>
                  <a:spcPts val="2099"/>
                </a:lnSpc>
                <a:buAutoNum type="arabicPeriod" startAt="1"/>
              </a:pPr>
              <a:r>
                <a:rPr lang="en-US" b="true" sz="1499">
                  <a:solidFill>
                    <a:srgbClr val="386749"/>
                  </a:solidFill>
                  <a:latin typeface="Aileron Bold"/>
                  <a:ea typeface="Aileron Bold"/>
                  <a:cs typeface="Aileron Bold"/>
                  <a:sym typeface="Aileron Bold"/>
                </a:rPr>
                <a:t>Mengidentifikasi kondisi awal dan permasalahan yang terdapat dalam dataset produksi tanaman sayuran di Provinsi Sumatera Selatan Tahun 2023.</a:t>
              </a:r>
            </a:p>
            <a:p>
              <a:pPr algn="just" marL="323850" indent="-161925" lvl="1">
                <a:lnSpc>
                  <a:spcPts val="2099"/>
                </a:lnSpc>
                <a:buAutoNum type="arabicPeriod" startAt="1"/>
              </a:pPr>
              <a:r>
                <a:rPr lang="en-US" b="true" sz="1499">
                  <a:solidFill>
                    <a:srgbClr val="386749"/>
                  </a:solidFill>
                  <a:latin typeface="Aileron Bold"/>
                  <a:ea typeface="Aileron Bold"/>
                  <a:cs typeface="Aileron Bold"/>
                  <a:sym typeface="Aileron Bold"/>
                </a:rPr>
                <a:t>Menjelaskan pentingnya penerapan data wrangling sebagai langkah awal dalam menyiapkan dataset agar dapat dianalisis secara valid dan reliabel.</a:t>
              </a:r>
            </a:p>
            <a:p>
              <a:pPr algn="just" marL="323850" indent="-161925" lvl="1">
                <a:lnSpc>
                  <a:spcPts val="2099"/>
                </a:lnSpc>
                <a:buAutoNum type="arabicPeriod" startAt="1"/>
              </a:pPr>
              <a:r>
                <a:rPr lang="en-US" b="true" sz="1499">
                  <a:solidFill>
                    <a:srgbClr val="386749"/>
                  </a:solidFill>
                  <a:latin typeface="Aileron Bold"/>
                  <a:ea typeface="Aileron Bold"/>
                  <a:cs typeface="Aileron Bold"/>
                  <a:sym typeface="Aileron Bold"/>
                </a:rPr>
                <a:t>Meningkatkan kualitas dataset melalui proses pembersihan, penataan, dan penyelarasan data sehingga struktur dan isinya menjadi lebih konsisten.</a:t>
              </a:r>
            </a:p>
            <a:p>
              <a:pPr algn="just">
                <a:lnSpc>
                  <a:spcPts val="2099"/>
                </a:lnSpc>
              </a:pPr>
            </a:p>
            <a:p>
              <a:pPr algn="just">
                <a:lnSpc>
                  <a:spcPts val="2099"/>
                </a:lnSpc>
              </a:pPr>
            </a:p>
          </p:txBody>
        </p:sp>
      </p:grpSp>
      <p:grpSp>
        <p:nvGrpSpPr>
          <p:cNvPr name="Group 11" id="11"/>
          <p:cNvGrpSpPr/>
          <p:nvPr/>
        </p:nvGrpSpPr>
        <p:grpSpPr>
          <a:xfrm rot="0">
            <a:off x="10876305" y="2568247"/>
            <a:ext cx="5798614" cy="4890553"/>
            <a:chOff x="0" y="0"/>
            <a:chExt cx="7731485" cy="6520738"/>
          </a:xfrm>
        </p:grpSpPr>
        <p:grpSp>
          <p:nvGrpSpPr>
            <p:cNvPr name="Group 12" id="12"/>
            <p:cNvGrpSpPr/>
            <p:nvPr/>
          </p:nvGrpSpPr>
          <p:grpSpPr>
            <a:xfrm rot="0">
              <a:off x="0" y="0"/>
              <a:ext cx="7731485" cy="6520738"/>
              <a:chOff x="0" y="0"/>
              <a:chExt cx="2093518" cy="1765674"/>
            </a:xfrm>
          </p:grpSpPr>
          <p:sp>
            <p:nvSpPr>
              <p:cNvPr name="Freeform 13" id="13"/>
              <p:cNvSpPr/>
              <p:nvPr/>
            </p:nvSpPr>
            <p:spPr>
              <a:xfrm flipH="false" flipV="false" rot="0">
                <a:off x="0" y="0"/>
                <a:ext cx="2093518" cy="1765674"/>
              </a:xfrm>
              <a:custGeom>
                <a:avLst/>
                <a:gdLst/>
                <a:ahLst/>
                <a:cxnLst/>
                <a:rect r="r" b="b" t="t" l="l"/>
                <a:pathLst>
                  <a:path h="1765674" w="2093518">
                    <a:moveTo>
                      <a:pt x="41881" y="0"/>
                    </a:moveTo>
                    <a:lnTo>
                      <a:pt x="2051637" y="0"/>
                    </a:lnTo>
                    <a:cubicBezTo>
                      <a:pt x="2062745" y="0"/>
                      <a:pt x="2073397" y="4412"/>
                      <a:pt x="2081251" y="12267"/>
                    </a:cubicBezTo>
                    <a:cubicBezTo>
                      <a:pt x="2089106" y="20121"/>
                      <a:pt x="2093518" y="30773"/>
                      <a:pt x="2093518" y="41881"/>
                    </a:cubicBezTo>
                    <a:lnTo>
                      <a:pt x="2093518" y="1723793"/>
                    </a:lnTo>
                    <a:cubicBezTo>
                      <a:pt x="2093518" y="1746923"/>
                      <a:pt x="2074767" y="1765674"/>
                      <a:pt x="2051637" y="1765674"/>
                    </a:cubicBezTo>
                    <a:lnTo>
                      <a:pt x="41881" y="1765674"/>
                    </a:lnTo>
                    <a:cubicBezTo>
                      <a:pt x="18751" y="1765674"/>
                      <a:pt x="0" y="1746923"/>
                      <a:pt x="0" y="1723793"/>
                    </a:cubicBezTo>
                    <a:lnTo>
                      <a:pt x="0" y="41881"/>
                    </a:lnTo>
                    <a:cubicBezTo>
                      <a:pt x="0" y="18751"/>
                      <a:pt x="18751" y="0"/>
                      <a:pt x="41881" y="0"/>
                    </a:cubicBezTo>
                    <a:close/>
                  </a:path>
                </a:pathLst>
              </a:custGeom>
              <a:solidFill>
                <a:srgbClr val="FEECC7"/>
              </a:solidFill>
            </p:spPr>
          </p:sp>
          <p:sp>
            <p:nvSpPr>
              <p:cNvPr name="TextBox 14" id="14"/>
              <p:cNvSpPr txBox="true"/>
              <p:nvPr/>
            </p:nvSpPr>
            <p:spPr>
              <a:xfrm>
                <a:off x="0" y="-28575"/>
                <a:ext cx="2093518" cy="1794249"/>
              </a:xfrm>
              <a:prstGeom prst="rect">
                <a:avLst/>
              </a:prstGeom>
            </p:spPr>
            <p:txBody>
              <a:bodyPr anchor="ctr" rtlCol="false" tIns="50800" lIns="50800" bIns="50800" rIns="50800"/>
              <a:lstStyle/>
              <a:p>
                <a:pPr algn="just">
                  <a:lnSpc>
                    <a:spcPts val="2099"/>
                  </a:lnSpc>
                </a:pPr>
              </a:p>
            </p:txBody>
          </p:sp>
        </p:grpSp>
        <p:sp>
          <p:nvSpPr>
            <p:cNvPr name="TextBox 15" id="15"/>
            <p:cNvSpPr txBox="true"/>
            <p:nvPr/>
          </p:nvSpPr>
          <p:spPr>
            <a:xfrm rot="0">
              <a:off x="433565" y="496970"/>
              <a:ext cx="6491371" cy="5676899"/>
            </a:xfrm>
            <a:prstGeom prst="rect">
              <a:avLst/>
            </a:prstGeom>
          </p:spPr>
          <p:txBody>
            <a:bodyPr anchor="t" rtlCol="false" tIns="0" lIns="0" bIns="0" rIns="0">
              <a:spAutoFit/>
            </a:bodyPr>
            <a:lstStyle/>
            <a:p>
              <a:pPr algn="just" marL="323856" indent="-161928" lvl="1">
                <a:lnSpc>
                  <a:spcPts val="2100"/>
                </a:lnSpc>
                <a:buAutoNum type="arabicPeriod" startAt="1"/>
              </a:pPr>
              <a:r>
                <a:rPr lang="en-US" b="true" sz="1500">
                  <a:solidFill>
                    <a:srgbClr val="315E41"/>
                  </a:solidFill>
                  <a:latin typeface="Aileron Bold"/>
                  <a:ea typeface="Aileron Bold"/>
                  <a:cs typeface="Aileron Bold"/>
                  <a:sym typeface="Aileron Bold"/>
                </a:rPr>
                <a:t>Bagaimana kondisi awal dataset produksi tanaman sayuran di Provinsi Sumatera Selatan Tahun 2023?</a:t>
              </a:r>
            </a:p>
            <a:p>
              <a:pPr algn="just" marL="323856" indent="-161928" lvl="1">
                <a:lnSpc>
                  <a:spcPts val="2100"/>
                </a:lnSpc>
                <a:buAutoNum type="arabicPeriod" startAt="1"/>
              </a:pPr>
              <a:r>
                <a:rPr lang="en-US" b="true" sz="1500">
                  <a:solidFill>
                    <a:srgbClr val="315E41"/>
                  </a:solidFill>
                  <a:latin typeface="Aileron Bold"/>
                  <a:ea typeface="Aileron Bold"/>
                  <a:cs typeface="Aileron Bold"/>
                  <a:sym typeface="Aileron Bold"/>
                </a:rPr>
                <a:t>Mengapa diperlukan proses data wrangling sebelum dataset tersebut dapat dianalisis secara akurat dan dapat diandalkan?</a:t>
              </a:r>
            </a:p>
            <a:p>
              <a:pPr algn="just" marL="323856" indent="-161928" lvl="1">
                <a:lnSpc>
                  <a:spcPts val="2100"/>
                </a:lnSpc>
                <a:buAutoNum type="arabicPeriod" startAt="1"/>
              </a:pPr>
              <a:r>
                <a:rPr lang="en-US" b="true" sz="1500">
                  <a:solidFill>
                    <a:srgbClr val="315E41"/>
                  </a:solidFill>
                  <a:latin typeface="Aileron Bold"/>
                  <a:ea typeface="Aileron Bold"/>
                  <a:cs typeface="Aileron Bold"/>
                  <a:sym typeface="Aileron Bold"/>
                </a:rPr>
                <a:t>Bagaimana perbedaan kualitas data sebelum dan sesudah dilakukan proses data wrangling, terutama dalam hal struktur, konsistensi, dan kelayakan analisis?</a:t>
              </a:r>
            </a:p>
            <a:p>
              <a:pPr algn="just" marL="323856" indent="-161928" lvl="1">
                <a:lnSpc>
                  <a:spcPts val="2100"/>
                </a:lnSpc>
                <a:buAutoNum type="arabicPeriod" startAt="1"/>
              </a:pPr>
              <a:r>
                <a:rPr lang="en-US" b="true" sz="1500">
                  <a:solidFill>
                    <a:srgbClr val="315E41"/>
                  </a:solidFill>
                  <a:latin typeface="Aileron Bold"/>
                  <a:ea typeface="Aileron Bold"/>
                  <a:cs typeface="Aileron Bold"/>
                  <a:sym typeface="Aileron Bold"/>
                </a:rPr>
                <a:t>Bagaimana penerapan data wrangling dapat meningkatkan keakuratan dan kejelasan informasi mengenai produksi tanaman sayuran antar kabupaten/kota di Provinsi Sumatera Selatan?</a:t>
              </a:r>
            </a:p>
            <a:p>
              <a:pPr algn="just">
                <a:lnSpc>
                  <a:spcPts val="2100"/>
                </a:lnSpc>
              </a:pPr>
            </a:p>
          </p:txBody>
        </p:sp>
      </p:grpSp>
      <p:sp>
        <p:nvSpPr>
          <p:cNvPr name="Freeform 16" id="16"/>
          <p:cNvSpPr/>
          <p:nvPr/>
        </p:nvSpPr>
        <p:spPr>
          <a:xfrm flipH="false" flipV="false" rot="0">
            <a:off x="-987446" y="5664950"/>
            <a:ext cx="2187522" cy="2187522"/>
          </a:xfrm>
          <a:custGeom>
            <a:avLst/>
            <a:gdLst/>
            <a:ahLst/>
            <a:cxnLst/>
            <a:rect r="r" b="b" t="t" l="l"/>
            <a:pathLst>
              <a:path h="2187522" w="2187522">
                <a:moveTo>
                  <a:pt x="0" y="0"/>
                </a:moveTo>
                <a:lnTo>
                  <a:pt x="2187522" y="0"/>
                </a:lnTo>
                <a:lnTo>
                  <a:pt x="2187522" y="2187522"/>
                </a:lnTo>
                <a:lnTo>
                  <a:pt x="0" y="21875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17" id="17"/>
          <p:cNvSpPr/>
          <p:nvPr/>
        </p:nvSpPr>
        <p:spPr>
          <a:xfrm flipH="false" flipV="false" rot="0">
            <a:off x="16674919" y="768738"/>
            <a:ext cx="2187522" cy="2187522"/>
          </a:xfrm>
          <a:custGeom>
            <a:avLst/>
            <a:gdLst/>
            <a:ahLst/>
            <a:cxnLst/>
            <a:rect r="r" b="b" t="t" l="l"/>
            <a:pathLst>
              <a:path h="2187522" w="2187522">
                <a:moveTo>
                  <a:pt x="0" y="0"/>
                </a:moveTo>
                <a:lnTo>
                  <a:pt x="2187522" y="0"/>
                </a:lnTo>
                <a:lnTo>
                  <a:pt x="2187522" y="2187522"/>
                </a:lnTo>
                <a:lnTo>
                  <a:pt x="0" y="21875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18" id="18"/>
          <p:cNvSpPr/>
          <p:nvPr/>
        </p:nvSpPr>
        <p:spPr>
          <a:xfrm flipH="false" flipV="false" rot="0">
            <a:off x="106315" y="7852472"/>
            <a:ext cx="3466719" cy="4114800"/>
          </a:xfrm>
          <a:custGeom>
            <a:avLst/>
            <a:gdLst/>
            <a:ahLst/>
            <a:cxnLst/>
            <a:rect r="r" b="b" t="t" l="l"/>
            <a:pathLst>
              <a:path h="4114800" w="3466719">
                <a:moveTo>
                  <a:pt x="0" y="0"/>
                </a:moveTo>
                <a:lnTo>
                  <a:pt x="3466719" y="0"/>
                </a:lnTo>
                <a:lnTo>
                  <a:pt x="346671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0">
            <a:off x="3573034" y="7852472"/>
            <a:ext cx="3466719" cy="4114800"/>
          </a:xfrm>
          <a:custGeom>
            <a:avLst/>
            <a:gdLst/>
            <a:ahLst/>
            <a:cxnLst/>
            <a:rect r="r" b="b" t="t" l="l"/>
            <a:pathLst>
              <a:path h="4114800" w="3466719">
                <a:moveTo>
                  <a:pt x="0" y="0"/>
                </a:moveTo>
                <a:lnTo>
                  <a:pt x="3466719" y="0"/>
                </a:lnTo>
                <a:lnTo>
                  <a:pt x="346671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7410640" y="7601676"/>
            <a:ext cx="3466719" cy="4114800"/>
          </a:xfrm>
          <a:custGeom>
            <a:avLst/>
            <a:gdLst/>
            <a:ahLst/>
            <a:cxnLst/>
            <a:rect r="r" b="b" t="t" l="l"/>
            <a:pathLst>
              <a:path h="4114800" w="3466719">
                <a:moveTo>
                  <a:pt x="0" y="0"/>
                </a:moveTo>
                <a:lnTo>
                  <a:pt x="3466720" y="0"/>
                </a:lnTo>
                <a:lnTo>
                  <a:pt x="346672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11248834" y="7852472"/>
            <a:ext cx="3466719" cy="4114800"/>
          </a:xfrm>
          <a:custGeom>
            <a:avLst/>
            <a:gdLst/>
            <a:ahLst/>
            <a:cxnLst/>
            <a:rect r="r" b="b" t="t" l="l"/>
            <a:pathLst>
              <a:path h="4114800" w="3466719">
                <a:moveTo>
                  <a:pt x="0" y="0"/>
                </a:moveTo>
                <a:lnTo>
                  <a:pt x="3466720" y="0"/>
                </a:lnTo>
                <a:lnTo>
                  <a:pt x="346672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14715554" y="7852472"/>
            <a:ext cx="3466719" cy="4114800"/>
          </a:xfrm>
          <a:custGeom>
            <a:avLst/>
            <a:gdLst/>
            <a:ahLst/>
            <a:cxnLst/>
            <a:rect r="r" b="b" t="t" l="l"/>
            <a:pathLst>
              <a:path h="4114800" w="3466719">
                <a:moveTo>
                  <a:pt x="0" y="0"/>
                </a:moveTo>
                <a:lnTo>
                  <a:pt x="3466718" y="0"/>
                </a:lnTo>
                <a:lnTo>
                  <a:pt x="346671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3" id="23"/>
          <p:cNvSpPr/>
          <p:nvPr/>
        </p:nvSpPr>
        <p:spPr>
          <a:xfrm flipH="false" flipV="false" rot="0">
            <a:off x="15913368" y="1779512"/>
            <a:ext cx="1523102" cy="1384119"/>
          </a:xfrm>
          <a:custGeom>
            <a:avLst/>
            <a:gdLst/>
            <a:ahLst/>
            <a:cxnLst/>
            <a:rect r="r" b="b" t="t" l="l"/>
            <a:pathLst>
              <a:path h="1384119" w="1523102">
                <a:moveTo>
                  <a:pt x="0" y="0"/>
                </a:moveTo>
                <a:lnTo>
                  <a:pt x="1523102" y="0"/>
                </a:lnTo>
                <a:lnTo>
                  <a:pt x="1523102" y="1384119"/>
                </a:lnTo>
                <a:lnTo>
                  <a:pt x="0" y="1384119"/>
                </a:lnTo>
                <a:lnTo>
                  <a:pt x="0" y="0"/>
                </a:lnTo>
                <a:close/>
              </a:path>
            </a:pathLst>
          </a:custGeom>
          <a:blipFill>
            <a:blip r:embed="rId7"/>
            <a:stretch>
              <a:fillRect l="0" t="0" r="0" b="0"/>
            </a:stretch>
          </a:blipFill>
        </p:spPr>
      </p:sp>
      <p:sp>
        <p:nvSpPr>
          <p:cNvPr name="Freeform 24" id="24"/>
          <p:cNvSpPr/>
          <p:nvPr/>
        </p:nvSpPr>
        <p:spPr>
          <a:xfrm flipH="false" flipV="false" rot="0">
            <a:off x="1044612" y="2729442"/>
            <a:ext cx="1590124" cy="1676020"/>
          </a:xfrm>
          <a:custGeom>
            <a:avLst/>
            <a:gdLst/>
            <a:ahLst/>
            <a:cxnLst/>
            <a:rect r="r" b="b" t="t" l="l"/>
            <a:pathLst>
              <a:path h="1676020" w="1590124">
                <a:moveTo>
                  <a:pt x="0" y="0"/>
                </a:moveTo>
                <a:lnTo>
                  <a:pt x="1590125" y="0"/>
                </a:lnTo>
                <a:lnTo>
                  <a:pt x="1590125" y="1676020"/>
                </a:lnTo>
                <a:lnTo>
                  <a:pt x="0" y="16760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5" id="25"/>
          <p:cNvSpPr txBox="true"/>
          <p:nvPr/>
        </p:nvSpPr>
        <p:spPr>
          <a:xfrm rot="0">
            <a:off x="1634053" y="2873055"/>
            <a:ext cx="6929462" cy="571627"/>
          </a:xfrm>
          <a:prstGeom prst="rect">
            <a:avLst/>
          </a:prstGeom>
        </p:spPr>
        <p:txBody>
          <a:bodyPr anchor="t" rtlCol="false" tIns="0" lIns="0" bIns="0" rIns="0">
            <a:spAutoFit/>
          </a:bodyPr>
          <a:lstStyle/>
          <a:p>
            <a:pPr algn="ctr" marL="0" indent="0" lvl="0">
              <a:lnSpc>
                <a:spcPts val="4513"/>
              </a:lnSpc>
              <a:spcBef>
                <a:spcPct val="0"/>
              </a:spcBef>
            </a:pPr>
            <a:r>
              <a:rPr lang="en-US" b="true" sz="3699">
                <a:solidFill>
                  <a:srgbClr val="9ACF68"/>
                </a:solidFill>
                <a:latin typeface="Montserrat Heavy"/>
                <a:ea typeface="Montserrat Heavy"/>
                <a:cs typeface="Montserrat Heavy"/>
                <a:sym typeface="Montserrat Heavy"/>
              </a:rPr>
              <a:t>Tujuan Penelitian</a:t>
            </a:r>
          </a:p>
        </p:txBody>
      </p:sp>
      <p:sp>
        <p:nvSpPr>
          <p:cNvPr name="TextBox 26" id="26"/>
          <p:cNvSpPr txBox="true"/>
          <p:nvPr/>
        </p:nvSpPr>
        <p:spPr>
          <a:xfrm rot="0">
            <a:off x="9745457" y="1769987"/>
            <a:ext cx="6929462" cy="571627"/>
          </a:xfrm>
          <a:prstGeom prst="rect">
            <a:avLst/>
          </a:prstGeom>
        </p:spPr>
        <p:txBody>
          <a:bodyPr anchor="t" rtlCol="false" tIns="0" lIns="0" bIns="0" rIns="0">
            <a:spAutoFit/>
          </a:bodyPr>
          <a:lstStyle/>
          <a:p>
            <a:pPr algn="ctr" marL="0" indent="0" lvl="0">
              <a:lnSpc>
                <a:spcPts val="4513"/>
              </a:lnSpc>
              <a:spcBef>
                <a:spcPct val="0"/>
              </a:spcBef>
            </a:pPr>
            <a:r>
              <a:rPr lang="en-US" b="true" sz="3699">
                <a:solidFill>
                  <a:srgbClr val="9ACF68"/>
                </a:solidFill>
                <a:latin typeface="Montserrat Heavy"/>
                <a:ea typeface="Montserrat Heavy"/>
                <a:cs typeface="Montserrat Heavy"/>
                <a:sym typeface="Montserrat Heavy"/>
              </a:rPr>
              <a:t>Rumusan Masalah</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0"/>
            <a:ext cx="10934016" cy="10934016"/>
          </a:xfrm>
          <a:custGeom>
            <a:avLst/>
            <a:gdLst/>
            <a:ahLst/>
            <a:cxnLst/>
            <a:rect r="r" b="b" t="t" l="l"/>
            <a:pathLst>
              <a:path h="10934016" w="10934016">
                <a:moveTo>
                  <a:pt x="0" y="0"/>
                </a:moveTo>
                <a:lnTo>
                  <a:pt x="10934016" y="0"/>
                </a:lnTo>
                <a:lnTo>
                  <a:pt x="10934016" y="10934016"/>
                </a:lnTo>
                <a:lnTo>
                  <a:pt x="0" y="10934016"/>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800000">
            <a:off x="-537619" y="9258300"/>
            <a:ext cx="3579756" cy="1789878"/>
          </a:xfrm>
          <a:custGeom>
            <a:avLst/>
            <a:gdLst/>
            <a:ahLst/>
            <a:cxnLst/>
            <a:rect r="r" b="b" t="t" l="l"/>
            <a:pathLst>
              <a:path h="1789878" w="3579756">
                <a:moveTo>
                  <a:pt x="0" y="0"/>
                </a:moveTo>
                <a:lnTo>
                  <a:pt x="3579755" y="0"/>
                </a:lnTo>
                <a:lnTo>
                  <a:pt x="3579755" y="1789878"/>
                </a:lnTo>
                <a:lnTo>
                  <a:pt x="0" y="17898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028700" y="897247"/>
            <a:ext cx="1763393" cy="262906"/>
          </a:xfrm>
          <a:custGeom>
            <a:avLst/>
            <a:gdLst/>
            <a:ahLst/>
            <a:cxnLst/>
            <a:rect r="r" b="b" t="t" l="l"/>
            <a:pathLst>
              <a:path h="262906" w="1763393">
                <a:moveTo>
                  <a:pt x="0" y="0"/>
                </a:moveTo>
                <a:lnTo>
                  <a:pt x="1763393" y="0"/>
                </a:lnTo>
                <a:lnTo>
                  <a:pt x="1763393" y="262906"/>
                </a:lnTo>
                <a:lnTo>
                  <a:pt x="0" y="2629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46718" y="1789878"/>
            <a:ext cx="927358" cy="1588931"/>
          </a:xfrm>
          <a:custGeom>
            <a:avLst/>
            <a:gdLst/>
            <a:ahLst/>
            <a:cxnLst/>
            <a:rect r="r" b="b" t="t" l="l"/>
            <a:pathLst>
              <a:path h="1588931" w="927358">
                <a:moveTo>
                  <a:pt x="0" y="0"/>
                </a:moveTo>
                <a:lnTo>
                  <a:pt x="927358" y="0"/>
                </a:lnTo>
                <a:lnTo>
                  <a:pt x="927358" y="1588931"/>
                </a:lnTo>
                <a:lnTo>
                  <a:pt x="0" y="158893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372777" y="4948516"/>
            <a:ext cx="1075239" cy="1532076"/>
          </a:xfrm>
          <a:custGeom>
            <a:avLst/>
            <a:gdLst/>
            <a:ahLst/>
            <a:cxnLst/>
            <a:rect r="r" b="b" t="t" l="l"/>
            <a:pathLst>
              <a:path h="1532076" w="1075239">
                <a:moveTo>
                  <a:pt x="0" y="0"/>
                </a:moveTo>
                <a:lnTo>
                  <a:pt x="1075239" y="0"/>
                </a:lnTo>
                <a:lnTo>
                  <a:pt x="1075239" y="1532076"/>
                </a:lnTo>
                <a:lnTo>
                  <a:pt x="0" y="153207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0934016" y="0"/>
            <a:ext cx="10934016" cy="10934016"/>
          </a:xfrm>
          <a:custGeom>
            <a:avLst/>
            <a:gdLst/>
            <a:ahLst/>
            <a:cxnLst/>
            <a:rect r="r" b="b" t="t" l="l"/>
            <a:pathLst>
              <a:path h="10934016" w="10934016">
                <a:moveTo>
                  <a:pt x="0" y="0"/>
                </a:moveTo>
                <a:lnTo>
                  <a:pt x="10934017" y="0"/>
                </a:lnTo>
                <a:lnTo>
                  <a:pt x="10934017" y="10934016"/>
                </a:lnTo>
                <a:lnTo>
                  <a:pt x="0" y="10934016"/>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2337930" y="1789878"/>
            <a:ext cx="938973" cy="1418778"/>
          </a:xfrm>
          <a:custGeom>
            <a:avLst/>
            <a:gdLst/>
            <a:ahLst/>
            <a:cxnLst/>
            <a:rect r="r" b="b" t="t" l="l"/>
            <a:pathLst>
              <a:path h="1418778" w="938973">
                <a:moveTo>
                  <a:pt x="0" y="0"/>
                </a:moveTo>
                <a:lnTo>
                  <a:pt x="938973" y="0"/>
                </a:lnTo>
                <a:lnTo>
                  <a:pt x="938973" y="1418778"/>
                </a:lnTo>
                <a:lnTo>
                  <a:pt x="0" y="141877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0" id="10"/>
          <p:cNvGrpSpPr/>
          <p:nvPr/>
        </p:nvGrpSpPr>
        <p:grpSpPr>
          <a:xfrm rot="0">
            <a:off x="13696003" y="2847383"/>
            <a:ext cx="2516637" cy="6966933"/>
            <a:chOff x="0" y="0"/>
            <a:chExt cx="908601" cy="2515325"/>
          </a:xfrm>
        </p:grpSpPr>
        <p:sp>
          <p:nvSpPr>
            <p:cNvPr name="Freeform 11" id="11"/>
            <p:cNvSpPr/>
            <p:nvPr/>
          </p:nvSpPr>
          <p:spPr>
            <a:xfrm flipH="false" flipV="false" rot="0">
              <a:off x="0" y="0"/>
              <a:ext cx="908601" cy="2515325"/>
            </a:xfrm>
            <a:custGeom>
              <a:avLst/>
              <a:gdLst/>
              <a:ahLst/>
              <a:cxnLst/>
              <a:rect r="r" b="b" t="t" l="l"/>
              <a:pathLst>
                <a:path h="2515325" w="908601">
                  <a:moveTo>
                    <a:pt x="132281" y="0"/>
                  </a:moveTo>
                  <a:lnTo>
                    <a:pt x="776320" y="0"/>
                  </a:lnTo>
                  <a:cubicBezTo>
                    <a:pt x="811403" y="0"/>
                    <a:pt x="845049" y="13937"/>
                    <a:pt x="869857" y="38744"/>
                  </a:cubicBezTo>
                  <a:cubicBezTo>
                    <a:pt x="894664" y="63552"/>
                    <a:pt x="908601" y="97198"/>
                    <a:pt x="908601" y="132281"/>
                  </a:cubicBezTo>
                  <a:lnTo>
                    <a:pt x="908601" y="2383045"/>
                  </a:lnTo>
                  <a:cubicBezTo>
                    <a:pt x="908601" y="2418128"/>
                    <a:pt x="894664" y="2451774"/>
                    <a:pt x="869857" y="2476581"/>
                  </a:cubicBezTo>
                  <a:cubicBezTo>
                    <a:pt x="845049" y="2501389"/>
                    <a:pt x="811403" y="2515325"/>
                    <a:pt x="776320" y="2515325"/>
                  </a:cubicBezTo>
                  <a:lnTo>
                    <a:pt x="132281" y="2515325"/>
                  </a:lnTo>
                  <a:cubicBezTo>
                    <a:pt x="97198" y="2515325"/>
                    <a:pt x="63552" y="2501389"/>
                    <a:pt x="38744" y="2476581"/>
                  </a:cubicBezTo>
                  <a:cubicBezTo>
                    <a:pt x="13937" y="2451774"/>
                    <a:pt x="0" y="2418128"/>
                    <a:pt x="0" y="2383045"/>
                  </a:cubicBezTo>
                  <a:lnTo>
                    <a:pt x="0" y="132281"/>
                  </a:lnTo>
                  <a:cubicBezTo>
                    <a:pt x="0" y="97198"/>
                    <a:pt x="13937" y="63552"/>
                    <a:pt x="38744" y="38744"/>
                  </a:cubicBezTo>
                  <a:cubicBezTo>
                    <a:pt x="63552" y="13937"/>
                    <a:pt x="97198" y="0"/>
                    <a:pt x="132281" y="0"/>
                  </a:cubicBezTo>
                  <a:close/>
                </a:path>
              </a:pathLst>
            </a:custGeom>
            <a:solidFill>
              <a:srgbClr val="FEECC7"/>
            </a:solidFill>
          </p:spPr>
        </p:sp>
        <p:sp>
          <p:nvSpPr>
            <p:cNvPr name="TextBox 12" id="12"/>
            <p:cNvSpPr txBox="true"/>
            <p:nvPr/>
          </p:nvSpPr>
          <p:spPr>
            <a:xfrm>
              <a:off x="0" y="-28575"/>
              <a:ext cx="908601" cy="2543900"/>
            </a:xfrm>
            <a:prstGeom prst="rect">
              <a:avLst/>
            </a:prstGeom>
          </p:spPr>
          <p:txBody>
            <a:bodyPr anchor="ctr" rtlCol="false" tIns="37058" lIns="37058" bIns="37058" rIns="37058"/>
            <a:lstStyle/>
            <a:p>
              <a:pPr algn="just">
                <a:lnSpc>
                  <a:spcPts val="2099"/>
                </a:lnSpc>
              </a:pPr>
            </a:p>
          </p:txBody>
        </p:sp>
      </p:grpSp>
      <p:sp>
        <p:nvSpPr>
          <p:cNvPr name="Freeform 13" id="13"/>
          <p:cNvSpPr/>
          <p:nvPr/>
        </p:nvSpPr>
        <p:spPr>
          <a:xfrm flipH="false" flipV="false" rot="0">
            <a:off x="13865653" y="3154383"/>
            <a:ext cx="2259893" cy="6474773"/>
          </a:xfrm>
          <a:custGeom>
            <a:avLst/>
            <a:gdLst/>
            <a:ahLst/>
            <a:cxnLst/>
            <a:rect r="r" b="b" t="t" l="l"/>
            <a:pathLst>
              <a:path h="6474773" w="2259893">
                <a:moveTo>
                  <a:pt x="0" y="0"/>
                </a:moveTo>
                <a:lnTo>
                  <a:pt x="2259893" y="0"/>
                </a:lnTo>
                <a:lnTo>
                  <a:pt x="2259893" y="6474773"/>
                </a:lnTo>
                <a:lnTo>
                  <a:pt x="0" y="6474773"/>
                </a:lnTo>
                <a:lnTo>
                  <a:pt x="0" y="0"/>
                </a:lnTo>
                <a:close/>
              </a:path>
            </a:pathLst>
          </a:custGeom>
          <a:blipFill>
            <a:blip r:embed="rId15"/>
            <a:stretch>
              <a:fillRect l="0" t="0" r="0" b="0"/>
            </a:stretch>
          </a:blipFill>
        </p:spPr>
      </p:sp>
      <p:sp>
        <p:nvSpPr>
          <p:cNvPr name="TextBox 14" id="14"/>
          <p:cNvSpPr txBox="true"/>
          <p:nvPr/>
        </p:nvSpPr>
        <p:spPr>
          <a:xfrm rot="0">
            <a:off x="3269906" y="592772"/>
            <a:ext cx="8383725" cy="852805"/>
          </a:xfrm>
          <a:prstGeom prst="rect">
            <a:avLst/>
          </a:prstGeom>
        </p:spPr>
        <p:txBody>
          <a:bodyPr anchor="t" rtlCol="false" tIns="0" lIns="0" bIns="0" rIns="0">
            <a:spAutoFit/>
          </a:bodyPr>
          <a:lstStyle/>
          <a:p>
            <a:pPr algn="just" marL="0" indent="0" lvl="0">
              <a:lnSpc>
                <a:spcPts val="6709"/>
              </a:lnSpc>
              <a:spcBef>
                <a:spcPct val="0"/>
              </a:spcBef>
            </a:pPr>
            <a:r>
              <a:rPr lang="en-US" b="true" sz="5499">
                <a:solidFill>
                  <a:srgbClr val="FCFFFB"/>
                </a:solidFill>
                <a:latin typeface="Montserrat Heavy"/>
                <a:ea typeface="Montserrat Heavy"/>
                <a:cs typeface="Montserrat Heavy"/>
                <a:sym typeface="Montserrat Heavy"/>
              </a:rPr>
              <a:t>Metodologi</a:t>
            </a:r>
          </a:p>
        </p:txBody>
      </p:sp>
      <p:grpSp>
        <p:nvGrpSpPr>
          <p:cNvPr name="Group 15" id="15"/>
          <p:cNvGrpSpPr/>
          <p:nvPr/>
        </p:nvGrpSpPr>
        <p:grpSpPr>
          <a:xfrm rot="0">
            <a:off x="2374076" y="2707247"/>
            <a:ext cx="8801742" cy="2759761"/>
            <a:chOff x="0" y="0"/>
            <a:chExt cx="3177760" cy="996378"/>
          </a:xfrm>
        </p:grpSpPr>
        <p:sp>
          <p:nvSpPr>
            <p:cNvPr name="Freeform 16" id="16"/>
            <p:cNvSpPr/>
            <p:nvPr/>
          </p:nvSpPr>
          <p:spPr>
            <a:xfrm flipH="false" flipV="false" rot="0">
              <a:off x="0" y="0"/>
              <a:ext cx="3177760" cy="996378"/>
            </a:xfrm>
            <a:custGeom>
              <a:avLst/>
              <a:gdLst/>
              <a:ahLst/>
              <a:cxnLst/>
              <a:rect r="r" b="b" t="t" l="l"/>
              <a:pathLst>
                <a:path h="996378" w="3177760">
                  <a:moveTo>
                    <a:pt x="37822" y="0"/>
                  </a:moveTo>
                  <a:lnTo>
                    <a:pt x="3139938" y="0"/>
                  </a:lnTo>
                  <a:cubicBezTo>
                    <a:pt x="3149969" y="0"/>
                    <a:pt x="3159590" y="3985"/>
                    <a:pt x="3166683" y="11078"/>
                  </a:cubicBezTo>
                  <a:cubicBezTo>
                    <a:pt x="3173776" y="18171"/>
                    <a:pt x="3177760" y="27791"/>
                    <a:pt x="3177760" y="37822"/>
                  </a:cubicBezTo>
                  <a:lnTo>
                    <a:pt x="3177760" y="958555"/>
                  </a:lnTo>
                  <a:cubicBezTo>
                    <a:pt x="3177760" y="968586"/>
                    <a:pt x="3173776" y="978207"/>
                    <a:pt x="3166683" y="985300"/>
                  </a:cubicBezTo>
                  <a:cubicBezTo>
                    <a:pt x="3159590" y="992393"/>
                    <a:pt x="3149969" y="996378"/>
                    <a:pt x="3139938" y="996378"/>
                  </a:cubicBezTo>
                  <a:lnTo>
                    <a:pt x="37822" y="996378"/>
                  </a:lnTo>
                  <a:cubicBezTo>
                    <a:pt x="16934" y="996378"/>
                    <a:pt x="0" y="979444"/>
                    <a:pt x="0" y="958555"/>
                  </a:cubicBezTo>
                  <a:lnTo>
                    <a:pt x="0" y="37822"/>
                  </a:lnTo>
                  <a:cubicBezTo>
                    <a:pt x="0" y="27791"/>
                    <a:pt x="3985" y="18171"/>
                    <a:pt x="11078" y="11078"/>
                  </a:cubicBezTo>
                  <a:cubicBezTo>
                    <a:pt x="18171" y="3985"/>
                    <a:pt x="27791" y="0"/>
                    <a:pt x="37822" y="0"/>
                  </a:cubicBezTo>
                  <a:close/>
                </a:path>
              </a:pathLst>
            </a:custGeom>
            <a:solidFill>
              <a:srgbClr val="FEECC7"/>
            </a:solidFill>
          </p:spPr>
        </p:sp>
        <p:sp>
          <p:nvSpPr>
            <p:cNvPr name="TextBox 17" id="17"/>
            <p:cNvSpPr txBox="true"/>
            <p:nvPr/>
          </p:nvSpPr>
          <p:spPr>
            <a:xfrm>
              <a:off x="0" y="-28575"/>
              <a:ext cx="3177760" cy="1024953"/>
            </a:xfrm>
            <a:prstGeom prst="rect">
              <a:avLst/>
            </a:prstGeom>
          </p:spPr>
          <p:txBody>
            <a:bodyPr anchor="ctr" rtlCol="false" tIns="37058" lIns="37058" bIns="37058" rIns="37058"/>
            <a:lstStyle/>
            <a:p>
              <a:pPr algn="just">
                <a:lnSpc>
                  <a:spcPts val="2099"/>
                </a:lnSpc>
              </a:pPr>
            </a:p>
          </p:txBody>
        </p:sp>
      </p:grpSp>
      <p:sp>
        <p:nvSpPr>
          <p:cNvPr name="TextBox 18" id="18"/>
          <p:cNvSpPr txBox="true"/>
          <p:nvPr/>
        </p:nvSpPr>
        <p:spPr>
          <a:xfrm rot="0">
            <a:off x="2526688" y="2461167"/>
            <a:ext cx="8007431" cy="2694664"/>
          </a:xfrm>
          <a:prstGeom prst="rect">
            <a:avLst/>
          </a:prstGeom>
        </p:spPr>
        <p:txBody>
          <a:bodyPr anchor="t" rtlCol="false" tIns="0" lIns="0" bIns="0" rIns="0">
            <a:spAutoFit/>
          </a:bodyPr>
          <a:lstStyle/>
          <a:p>
            <a:pPr algn="just">
              <a:lnSpc>
                <a:spcPts val="2696"/>
              </a:lnSpc>
            </a:pPr>
          </a:p>
          <a:p>
            <a:pPr algn="just" marL="415863" indent="-207931" lvl="1">
              <a:lnSpc>
                <a:spcPts val="2696"/>
              </a:lnSpc>
              <a:buFont typeface="Arial"/>
              <a:buChar char="•"/>
            </a:pPr>
            <a:r>
              <a:rPr lang="en-US" sz="1926">
                <a:solidFill>
                  <a:srgbClr val="E05367"/>
                </a:solidFill>
                <a:latin typeface="Aileron"/>
                <a:ea typeface="Aileron"/>
                <a:cs typeface="Aileron"/>
                <a:sym typeface="Aileron"/>
              </a:rPr>
              <a:t>17 kabupaten/kota di Provinsi Sumatera Selatan</a:t>
            </a:r>
          </a:p>
          <a:p>
            <a:pPr algn="just" marL="415863" indent="-207931" lvl="1">
              <a:lnSpc>
                <a:spcPts val="2696"/>
              </a:lnSpc>
              <a:buFont typeface="Arial"/>
              <a:buChar char="•"/>
            </a:pPr>
            <a:r>
              <a:rPr lang="en-US" sz="1926">
                <a:solidFill>
                  <a:srgbClr val="E05367"/>
                </a:solidFill>
                <a:latin typeface="Aileron"/>
                <a:ea typeface="Aileron"/>
                <a:cs typeface="Aileron"/>
                <a:sym typeface="Aileron"/>
              </a:rPr>
              <a:t>Kurang lebih 20 jenis komoditas sayuran (kubis, bayam, tomat, cabai rawit, cabai besar, sawi, terung, wortel, dan lainnya.)</a:t>
            </a:r>
          </a:p>
          <a:p>
            <a:pPr algn="just" marL="415863" indent="-207931" lvl="1">
              <a:lnSpc>
                <a:spcPts val="2696"/>
              </a:lnSpc>
              <a:buFont typeface="Arial"/>
              <a:buChar char="•"/>
            </a:pPr>
            <a:r>
              <a:rPr lang="en-US" sz="1926">
                <a:solidFill>
                  <a:srgbClr val="E05367"/>
                </a:solidFill>
                <a:latin typeface="Aileron"/>
                <a:ea typeface="Aileron"/>
                <a:cs typeface="Aileron"/>
                <a:sym typeface="Aileron"/>
              </a:rPr>
              <a:t>Satuan beragam sesuai komoditas (kg atau kuintal tergantung pencatatan)</a:t>
            </a:r>
          </a:p>
          <a:p>
            <a:pPr algn="just" marL="415863" indent="-207931" lvl="1">
              <a:lnSpc>
                <a:spcPts val="2696"/>
              </a:lnSpc>
              <a:buFont typeface="Arial"/>
              <a:buChar char="•"/>
            </a:pPr>
            <a:r>
              <a:rPr lang="en-US" sz="1926">
                <a:solidFill>
                  <a:srgbClr val="E05367"/>
                </a:solidFill>
                <a:latin typeface="Aileron"/>
                <a:ea typeface="Aileron"/>
                <a:cs typeface="Aileron"/>
                <a:sym typeface="Aileron"/>
              </a:rPr>
              <a:t>Setiap baris mewakili satu kabupaten/kota</a:t>
            </a:r>
          </a:p>
          <a:p>
            <a:pPr algn="just" marL="415863" indent="-207931" lvl="1">
              <a:lnSpc>
                <a:spcPts val="2696"/>
              </a:lnSpc>
              <a:buFont typeface="Arial"/>
              <a:buChar char="•"/>
            </a:pPr>
            <a:r>
              <a:rPr lang="en-US" sz="1926">
                <a:solidFill>
                  <a:srgbClr val="E05367"/>
                </a:solidFill>
                <a:latin typeface="Aileron"/>
                <a:ea typeface="Aileron"/>
                <a:cs typeface="Aileron"/>
                <a:sym typeface="Aileron"/>
              </a:rPr>
              <a:t>Setiap kolom merupakan jumlah produksi satu komoditas</a:t>
            </a:r>
          </a:p>
        </p:txBody>
      </p:sp>
      <p:sp>
        <p:nvSpPr>
          <p:cNvPr name="TextBox 19" id="19"/>
          <p:cNvSpPr txBox="true"/>
          <p:nvPr/>
        </p:nvSpPr>
        <p:spPr>
          <a:xfrm rot="0">
            <a:off x="2792093" y="2186629"/>
            <a:ext cx="8383725" cy="421513"/>
          </a:xfrm>
          <a:prstGeom prst="rect">
            <a:avLst/>
          </a:prstGeom>
        </p:spPr>
        <p:txBody>
          <a:bodyPr anchor="t" rtlCol="false" tIns="0" lIns="0" bIns="0" rIns="0">
            <a:spAutoFit/>
          </a:bodyPr>
          <a:lstStyle/>
          <a:p>
            <a:pPr algn="just" marL="0" indent="0" lvl="0">
              <a:lnSpc>
                <a:spcPts val="3415"/>
              </a:lnSpc>
              <a:spcBef>
                <a:spcPct val="0"/>
              </a:spcBef>
            </a:pPr>
            <a:r>
              <a:rPr lang="en-US" b="true" sz="2799">
                <a:solidFill>
                  <a:srgbClr val="FCFFFB"/>
                </a:solidFill>
                <a:latin typeface="Montserrat Heavy"/>
                <a:ea typeface="Montserrat Heavy"/>
                <a:cs typeface="Montserrat Heavy"/>
                <a:sym typeface="Montserrat Heavy"/>
              </a:rPr>
              <a:t>Dataset</a:t>
            </a:r>
          </a:p>
        </p:txBody>
      </p:sp>
      <p:sp>
        <p:nvSpPr>
          <p:cNvPr name="TextBox 20" id="20"/>
          <p:cNvSpPr txBox="true"/>
          <p:nvPr/>
        </p:nvSpPr>
        <p:spPr>
          <a:xfrm rot="0">
            <a:off x="2792093" y="5722465"/>
            <a:ext cx="8383725" cy="421513"/>
          </a:xfrm>
          <a:prstGeom prst="rect">
            <a:avLst/>
          </a:prstGeom>
        </p:spPr>
        <p:txBody>
          <a:bodyPr anchor="t" rtlCol="false" tIns="0" lIns="0" bIns="0" rIns="0">
            <a:spAutoFit/>
          </a:bodyPr>
          <a:lstStyle/>
          <a:p>
            <a:pPr algn="just" marL="0" indent="0" lvl="0">
              <a:lnSpc>
                <a:spcPts val="3415"/>
              </a:lnSpc>
              <a:spcBef>
                <a:spcPct val="0"/>
              </a:spcBef>
            </a:pPr>
            <a:r>
              <a:rPr lang="en-US" b="true" sz="2799">
                <a:solidFill>
                  <a:srgbClr val="FCFFFB"/>
                </a:solidFill>
                <a:latin typeface="Montserrat Heavy"/>
                <a:ea typeface="Montserrat Heavy"/>
                <a:cs typeface="Montserrat Heavy"/>
                <a:sym typeface="Montserrat Heavy"/>
              </a:rPr>
              <a:t>Teknik Pengumpulan Data</a:t>
            </a:r>
          </a:p>
        </p:txBody>
      </p:sp>
      <p:sp>
        <p:nvSpPr>
          <p:cNvPr name="TextBox 21" id="21"/>
          <p:cNvSpPr txBox="true"/>
          <p:nvPr/>
        </p:nvSpPr>
        <p:spPr>
          <a:xfrm rot="0">
            <a:off x="13696003" y="2186629"/>
            <a:ext cx="8383725" cy="421513"/>
          </a:xfrm>
          <a:prstGeom prst="rect">
            <a:avLst/>
          </a:prstGeom>
        </p:spPr>
        <p:txBody>
          <a:bodyPr anchor="t" rtlCol="false" tIns="0" lIns="0" bIns="0" rIns="0">
            <a:spAutoFit/>
          </a:bodyPr>
          <a:lstStyle/>
          <a:p>
            <a:pPr algn="just" marL="0" indent="0" lvl="0">
              <a:lnSpc>
                <a:spcPts val="3415"/>
              </a:lnSpc>
              <a:spcBef>
                <a:spcPct val="0"/>
              </a:spcBef>
            </a:pPr>
            <a:r>
              <a:rPr lang="en-US" b="true" sz="2799">
                <a:solidFill>
                  <a:srgbClr val="FCFFFB"/>
                </a:solidFill>
                <a:latin typeface="Montserrat Heavy"/>
                <a:ea typeface="Montserrat Heavy"/>
                <a:cs typeface="Montserrat Heavy"/>
                <a:sym typeface="Montserrat Heavy"/>
              </a:rPr>
              <a:t>Diagram Alir</a:t>
            </a:r>
          </a:p>
        </p:txBody>
      </p:sp>
      <p:grpSp>
        <p:nvGrpSpPr>
          <p:cNvPr name="Group 22" id="22"/>
          <p:cNvGrpSpPr/>
          <p:nvPr/>
        </p:nvGrpSpPr>
        <p:grpSpPr>
          <a:xfrm rot="0">
            <a:off x="2374076" y="6250747"/>
            <a:ext cx="8801742" cy="3007553"/>
            <a:chOff x="0" y="0"/>
            <a:chExt cx="3177760" cy="1085840"/>
          </a:xfrm>
        </p:grpSpPr>
        <p:sp>
          <p:nvSpPr>
            <p:cNvPr name="Freeform 23" id="23"/>
            <p:cNvSpPr/>
            <p:nvPr/>
          </p:nvSpPr>
          <p:spPr>
            <a:xfrm flipH="false" flipV="false" rot="0">
              <a:off x="0" y="0"/>
              <a:ext cx="3177760" cy="1085840"/>
            </a:xfrm>
            <a:custGeom>
              <a:avLst/>
              <a:gdLst/>
              <a:ahLst/>
              <a:cxnLst/>
              <a:rect r="r" b="b" t="t" l="l"/>
              <a:pathLst>
                <a:path h="1085840" w="3177760">
                  <a:moveTo>
                    <a:pt x="37822" y="0"/>
                  </a:moveTo>
                  <a:lnTo>
                    <a:pt x="3139938" y="0"/>
                  </a:lnTo>
                  <a:cubicBezTo>
                    <a:pt x="3149969" y="0"/>
                    <a:pt x="3159590" y="3985"/>
                    <a:pt x="3166683" y="11078"/>
                  </a:cubicBezTo>
                  <a:cubicBezTo>
                    <a:pt x="3173776" y="18171"/>
                    <a:pt x="3177760" y="27791"/>
                    <a:pt x="3177760" y="37822"/>
                  </a:cubicBezTo>
                  <a:lnTo>
                    <a:pt x="3177760" y="1048018"/>
                  </a:lnTo>
                  <a:cubicBezTo>
                    <a:pt x="3177760" y="1068906"/>
                    <a:pt x="3160827" y="1085840"/>
                    <a:pt x="3139938" y="1085840"/>
                  </a:cubicBezTo>
                  <a:lnTo>
                    <a:pt x="37822" y="1085840"/>
                  </a:lnTo>
                  <a:cubicBezTo>
                    <a:pt x="27791" y="1085840"/>
                    <a:pt x="18171" y="1081855"/>
                    <a:pt x="11078" y="1074762"/>
                  </a:cubicBezTo>
                  <a:cubicBezTo>
                    <a:pt x="3985" y="1067669"/>
                    <a:pt x="0" y="1058049"/>
                    <a:pt x="0" y="1048018"/>
                  </a:cubicBezTo>
                  <a:lnTo>
                    <a:pt x="0" y="37822"/>
                  </a:lnTo>
                  <a:cubicBezTo>
                    <a:pt x="0" y="27791"/>
                    <a:pt x="3985" y="18171"/>
                    <a:pt x="11078" y="11078"/>
                  </a:cubicBezTo>
                  <a:cubicBezTo>
                    <a:pt x="18171" y="3985"/>
                    <a:pt x="27791" y="0"/>
                    <a:pt x="37822" y="0"/>
                  </a:cubicBezTo>
                  <a:close/>
                </a:path>
              </a:pathLst>
            </a:custGeom>
            <a:solidFill>
              <a:srgbClr val="FEECC7"/>
            </a:solidFill>
          </p:spPr>
        </p:sp>
        <p:sp>
          <p:nvSpPr>
            <p:cNvPr name="TextBox 24" id="24"/>
            <p:cNvSpPr txBox="true"/>
            <p:nvPr/>
          </p:nvSpPr>
          <p:spPr>
            <a:xfrm>
              <a:off x="0" y="-28575"/>
              <a:ext cx="3177760" cy="1114415"/>
            </a:xfrm>
            <a:prstGeom prst="rect">
              <a:avLst/>
            </a:prstGeom>
          </p:spPr>
          <p:txBody>
            <a:bodyPr anchor="ctr" rtlCol="false" tIns="37058" lIns="37058" bIns="37058" rIns="37058"/>
            <a:lstStyle/>
            <a:p>
              <a:pPr algn="just">
                <a:lnSpc>
                  <a:spcPts val="2099"/>
                </a:lnSpc>
              </a:pPr>
            </a:p>
          </p:txBody>
        </p:sp>
      </p:grpSp>
      <p:sp>
        <p:nvSpPr>
          <p:cNvPr name="TextBox 25" id="25"/>
          <p:cNvSpPr txBox="true"/>
          <p:nvPr/>
        </p:nvSpPr>
        <p:spPr>
          <a:xfrm rot="0">
            <a:off x="2792093" y="6353670"/>
            <a:ext cx="8141923" cy="2656838"/>
          </a:xfrm>
          <a:prstGeom prst="rect">
            <a:avLst/>
          </a:prstGeom>
        </p:spPr>
        <p:txBody>
          <a:bodyPr anchor="t" rtlCol="false" tIns="0" lIns="0" bIns="0" rIns="0">
            <a:spAutoFit/>
          </a:bodyPr>
          <a:lstStyle/>
          <a:p>
            <a:pPr algn="just">
              <a:lnSpc>
                <a:spcPts val="2660"/>
              </a:lnSpc>
              <a:spcBef>
                <a:spcPct val="0"/>
              </a:spcBef>
            </a:pPr>
            <a:r>
              <a:rPr lang="en-US" sz="1900">
                <a:solidFill>
                  <a:srgbClr val="E05367"/>
                </a:solidFill>
                <a:latin typeface="Aileron"/>
                <a:ea typeface="Aileron"/>
                <a:cs typeface="Aileron"/>
                <a:sym typeface="Aileron"/>
              </a:rPr>
              <a:t>Penelitian ini m</a:t>
            </a:r>
            <a:r>
              <a:rPr lang="en-US" sz="1900">
                <a:solidFill>
                  <a:srgbClr val="E05367"/>
                </a:solidFill>
                <a:latin typeface="Aileron"/>
                <a:ea typeface="Aileron"/>
                <a:cs typeface="Aileron"/>
                <a:sym typeface="Aileron"/>
              </a:rPr>
              <a:t>enggunakan data sekunder dari Badan Pusat Statistik (BPS), berupa dataset “Produksi Tanaman Sayuran Menurut Kabupaten/Kota dan Jenis Tanaman di Provinsi Sumatera Selatan, 2023” yang diunduh dalam format CSV. Dataset kemudian diimpor ke R menggunakan read.csv() dan diverifikasi melalui ringkasan data serta struktur variabel untuk memastikan kesesuaian dengan kebutuhan penelitian. Teknik ini dipilih karena menyediakan data akurat, terstandarisasi, dan relevan untuk dianalisis menggunakan data wrangling dan visualisasi statistik.</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805351" y="4500072"/>
            <a:ext cx="14333690" cy="5786928"/>
            <a:chOff x="0" y="0"/>
            <a:chExt cx="3775128" cy="1524129"/>
          </a:xfrm>
        </p:grpSpPr>
        <p:sp>
          <p:nvSpPr>
            <p:cNvPr name="Freeform 4" id="4"/>
            <p:cNvSpPr/>
            <p:nvPr/>
          </p:nvSpPr>
          <p:spPr>
            <a:xfrm flipH="false" flipV="false" rot="0">
              <a:off x="0" y="0"/>
              <a:ext cx="3775128" cy="1524129"/>
            </a:xfrm>
            <a:custGeom>
              <a:avLst/>
              <a:gdLst/>
              <a:ahLst/>
              <a:cxnLst/>
              <a:rect r="r" b="b" t="t" l="l"/>
              <a:pathLst>
                <a:path h="1524129" w="3775128">
                  <a:moveTo>
                    <a:pt x="12963" y="0"/>
                  </a:moveTo>
                  <a:lnTo>
                    <a:pt x="3762166" y="0"/>
                  </a:lnTo>
                  <a:cubicBezTo>
                    <a:pt x="3765603" y="0"/>
                    <a:pt x="3768901" y="1366"/>
                    <a:pt x="3771332" y="3797"/>
                  </a:cubicBezTo>
                  <a:cubicBezTo>
                    <a:pt x="3773763" y="6228"/>
                    <a:pt x="3775128" y="9525"/>
                    <a:pt x="3775128" y="12963"/>
                  </a:cubicBezTo>
                  <a:lnTo>
                    <a:pt x="3775128" y="1511166"/>
                  </a:lnTo>
                  <a:cubicBezTo>
                    <a:pt x="3775128" y="1518326"/>
                    <a:pt x="3769325" y="1524129"/>
                    <a:pt x="3762166" y="1524129"/>
                  </a:cubicBezTo>
                  <a:lnTo>
                    <a:pt x="12963" y="1524129"/>
                  </a:lnTo>
                  <a:cubicBezTo>
                    <a:pt x="9525" y="1524129"/>
                    <a:pt x="6228" y="1522764"/>
                    <a:pt x="3797" y="1520332"/>
                  </a:cubicBezTo>
                  <a:cubicBezTo>
                    <a:pt x="1366" y="1517902"/>
                    <a:pt x="0" y="1514604"/>
                    <a:pt x="0" y="1511166"/>
                  </a:cubicBezTo>
                  <a:lnTo>
                    <a:pt x="0" y="12963"/>
                  </a:lnTo>
                  <a:cubicBezTo>
                    <a:pt x="0" y="5804"/>
                    <a:pt x="5804" y="0"/>
                    <a:pt x="12963" y="0"/>
                  </a:cubicBezTo>
                  <a:close/>
                </a:path>
              </a:pathLst>
            </a:custGeom>
            <a:solidFill>
              <a:srgbClr val="E7F7C2"/>
            </a:solidFill>
          </p:spPr>
        </p:sp>
        <p:sp>
          <p:nvSpPr>
            <p:cNvPr name="TextBox 5" id="5"/>
            <p:cNvSpPr txBox="true"/>
            <p:nvPr/>
          </p:nvSpPr>
          <p:spPr>
            <a:xfrm>
              <a:off x="0" y="-47625"/>
              <a:ext cx="3775128" cy="1571754"/>
            </a:xfrm>
            <a:prstGeom prst="rect">
              <a:avLst/>
            </a:prstGeom>
          </p:spPr>
          <p:txBody>
            <a:bodyPr anchor="ctr" rtlCol="false" tIns="50800" lIns="50800" bIns="50800" rIns="50800"/>
            <a:lstStyle/>
            <a:p>
              <a:pPr algn="ctr">
                <a:lnSpc>
                  <a:spcPts val="3360"/>
                </a:lnSpc>
              </a:pPr>
            </a:p>
          </p:txBody>
        </p:sp>
      </p:grpSp>
      <p:grpSp>
        <p:nvGrpSpPr>
          <p:cNvPr name="Group 6" id="6"/>
          <p:cNvGrpSpPr/>
          <p:nvPr/>
        </p:nvGrpSpPr>
        <p:grpSpPr>
          <a:xfrm rot="0">
            <a:off x="15885881" y="0"/>
            <a:ext cx="2402119" cy="10287000"/>
            <a:chOff x="0" y="0"/>
            <a:chExt cx="632657" cy="2709333"/>
          </a:xfrm>
        </p:grpSpPr>
        <p:sp>
          <p:nvSpPr>
            <p:cNvPr name="Freeform 7" id="7"/>
            <p:cNvSpPr/>
            <p:nvPr/>
          </p:nvSpPr>
          <p:spPr>
            <a:xfrm flipH="false" flipV="false" rot="0">
              <a:off x="0" y="0"/>
              <a:ext cx="632657" cy="2709333"/>
            </a:xfrm>
            <a:custGeom>
              <a:avLst/>
              <a:gdLst/>
              <a:ahLst/>
              <a:cxnLst/>
              <a:rect r="r" b="b" t="t" l="l"/>
              <a:pathLst>
                <a:path h="2709333" w="632657">
                  <a:moveTo>
                    <a:pt x="0" y="0"/>
                  </a:moveTo>
                  <a:lnTo>
                    <a:pt x="632657" y="0"/>
                  </a:lnTo>
                  <a:lnTo>
                    <a:pt x="632657" y="2709333"/>
                  </a:lnTo>
                  <a:lnTo>
                    <a:pt x="0" y="2709333"/>
                  </a:lnTo>
                  <a:close/>
                </a:path>
              </a:pathLst>
            </a:custGeom>
            <a:solidFill>
              <a:srgbClr val="E7F7C2"/>
            </a:solidFill>
          </p:spPr>
        </p:sp>
        <p:sp>
          <p:nvSpPr>
            <p:cNvPr name="TextBox 8" id="8"/>
            <p:cNvSpPr txBox="true"/>
            <p:nvPr/>
          </p:nvSpPr>
          <p:spPr>
            <a:xfrm>
              <a:off x="0" y="-47625"/>
              <a:ext cx="632657" cy="2756958"/>
            </a:xfrm>
            <a:prstGeom prst="rect">
              <a:avLst/>
            </a:prstGeom>
          </p:spPr>
          <p:txBody>
            <a:bodyPr anchor="ctr" rtlCol="false" tIns="50800" lIns="50800" bIns="50800" rIns="50800"/>
            <a:lstStyle/>
            <a:p>
              <a:pPr algn="ctr">
                <a:lnSpc>
                  <a:spcPts val="3360"/>
                </a:lnSpc>
              </a:pPr>
            </a:p>
          </p:txBody>
        </p:sp>
      </p:grpSp>
      <p:sp>
        <p:nvSpPr>
          <p:cNvPr name="Freeform 9" id="9"/>
          <p:cNvSpPr/>
          <p:nvPr/>
        </p:nvSpPr>
        <p:spPr>
          <a:xfrm flipH="false" flipV="false" rot="0">
            <a:off x="360229" y="897247"/>
            <a:ext cx="1763393" cy="262906"/>
          </a:xfrm>
          <a:custGeom>
            <a:avLst/>
            <a:gdLst/>
            <a:ahLst/>
            <a:cxnLst/>
            <a:rect r="r" b="b" t="t" l="l"/>
            <a:pathLst>
              <a:path h="262906" w="1763393">
                <a:moveTo>
                  <a:pt x="0" y="0"/>
                </a:moveTo>
                <a:lnTo>
                  <a:pt x="1763393" y="0"/>
                </a:lnTo>
                <a:lnTo>
                  <a:pt x="1763393" y="262906"/>
                </a:lnTo>
                <a:lnTo>
                  <a:pt x="0" y="2629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610145" y="4871547"/>
            <a:ext cx="12724102" cy="5216882"/>
          </a:xfrm>
          <a:custGeom>
            <a:avLst/>
            <a:gdLst/>
            <a:ahLst/>
            <a:cxnLst/>
            <a:rect r="r" b="b" t="t" l="l"/>
            <a:pathLst>
              <a:path h="5216882" w="12724102">
                <a:moveTo>
                  <a:pt x="0" y="0"/>
                </a:moveTo>
                <a:lnTo>
                  <a:pt x="12724102" y="0"/>
                </a:lnTo>
                <a:lnTo>
                  <a:pt x="12724102" y="5216882"/>
                </a:lnTo>
                <a:lnTo>
                  <a:pt x="0" y="5216882"/>
                </a:lnTo>
                <a:lnTo>
                  <a:pt x="0" y="0"/>
                </a:lnTo>
                <a:close/>
              </a:path>
            </a:pathLst>
          </a:custGeom>
          <a:blipFill>
            <a:blip r:embed="rId5"/>
            <a:stretch>
              <a:fillRect l="0" t="0" r="0" b="0"/>
            </a:stretch>
          </a:blipFill>
        </p:spPr>
      </p:sp>
      <p:sp>
        <p:nvSpPr>
          <p:cNvPr name="Freeform 11" id="11"/>
          <p:cNvSpPr/>
          <p:nvPr/>
        </p:nvSpPr>
        <p:spPr>
          <a:xfrm flipH="false" flipV="false" rot="-5400000">
            <a:off x="8742378" y="3882828"/>
            <a:ext cx="16230600" cy="2860643"/>
          </a:xfrm>
          <a:custGeom>
            <a:avLst/>
            <a:gdLst/>
            <a:ahLst/>
            <a:cxnLst/>
            <a:rect r="r" b="b" t="t" l="l"/>
            <a:pathLst>
              <a:path h="2860643" w="16230600">
                <a:moveTo>
                  <a:pt x="0" y="0"/>
                </a:moveTo>
                <a:lnTo>
                  <a:pt x="16230600" y="0"/>
                </a:lnTo>
                <a:lnTo>
                  <a:pt x="16230600" y="2860643"/>
                </a:lnTo>
                <a:lnTo>
                  <a:pt x="0" y="2860643"/>
                </a:lnTo>
                <a:lnTo>
                  <a:pt x="0" y="0"/>
                </a:lnTo>
                <a:close/>
              </a:path>
            </a:pathLst>
          </a:custGeom>
          <a:blipFill>
            <a:blip r:embed="rId6"/>
            <a:stretch>
              <a:fillRect l="0" t="0" r="0" b="0"/>
            </a:stretch>
          </a:blipFill>
        </p:spPr>
      </p:sp>
      <p:sp>
        <p:nvSpPr>
          <p:cNvPr name="Freeform 12" id="12"/>
          <p:cNvSpPr/>
          <p:nvPr/>
        </p:nvSpPr>
        <p:spPr>
          <a:xfrm flipH="false" flipV="false" rot="0">
            <a:off x="11563271" y="205272"/>
            <a:ext cx="1373552" cy="1383950"/>
          </a:xfrm>
          <a:custGeom>
            <a:avLst/>
            <a:gdLst/>
            <a:ahLst/>
            <a:cxnLst/>
            <a:rect r="r" b="b" t="t" l="l"/>
            <a:pathLst>
              <a:path h="1383950" w="1373552">
                <a:moveTo>
                  <a:pt x="0" y="0"/>
                </a:moveTo>
                <a:lnTo>
                  <a:pt x="1373551" y="0"/>
                </a:lnTo>
                <a:lnTo>
                  <a:pt x="1373551" y="1383950"/>
                </a:lnTo>
                <a:lnTo>
                  <a:pt x="0" y="138395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2519746" y="620168"/>
            <a:ext cx="9901266" cy="768306"/>
          </a:xfrm>
          <a:prstGeom prst="rect">
            <a:avLst/>
          </a:prstGeom>
        </p:spPr>
        <p:txBody>
          <a:bodyPr anchor="t" rtlCol="false" tIns="0" lIns="0" bIns="0" rIns="0">
            <a:spAutoFit/>
          </a:bodyPr>
          <a:lstStyle/>
          <a:p>
            <a:pPr algn="l" marL="0" indent="0" lvl="0">
              <a:lnSpc>
                <a:spcPts val="6100"/>
              </a:lnSpc>
              <a:spcBef>
                <a:spcPct val="0"/>
              </a:spcBef>
            </a:pPr>
            <a:r>
              <a:rPr lang="en-US" b="true" sz="5000">
                <a:solidFill>
                  <a:srgbClr val="FCFFFB"/>
                </a:solidFill>
                <a:latin typeface="Montserrat Heavy"/>
                <a:ea typeface="Montserrat Heavy"/>
                <a:cs typeface="Montserrat Heavy"/>
                <a:sym typeface="Montserrat Heavy"/>
              </a:rPr>
              <a:t>Da</a:t>
            </a:r>
            <a:r>
              <a:rPr lang="en-US" b="true" sz="5000" strike="noStrike" u="none">
                <a:solidFill>
                  <a:srgbClr val="FCFFFB"/>
                </a:solidFill>
                <a:latin typeface="Montserrat Heavy"/>
                <a:ea typeface="Montserrat Heavy"/>
                <a:cs typeface="Montserrat Heavy"/>
                <a:sym typeface="Montserrat Heavy"/>
              </a:rPr>
              <a:t>taset dan Sumber Data</a:t>
            </a:r>
          </a:p>
        </p:txBody>
      </p:sp>
      <p:sp>
        <p:nvSpPr>
          <p:cNvPr name="TextBox 14" id="14"/>
          <p:cNvSpPr txBox="true"/>
          <p:nvPr/>
        </p:nvSpPr>
        <p:spPr>
          <a:xfrm rot="0">
            <a:off x="360229" y="1710364"/>
            <a:ext cx="15223934" cy="2789708"/>
          </a:xfrm>
          <a:prstGeom prst="rect">
            <a:avLst/>
          </a:prstGeom>
        </p:spPr>
        <p:txBody>
          <a:bodyPr anchor="t" rtlCol="false" tIns="0" lIns="0" bIns="0" rIns="0">
            <a:spAutoFit/>
          </a:bodyPr>
          <a:lstStyle/>
          <a:p>
            <a:pPr algn="just" marL="0" indent="0" lvl="0">
              <a:lnSpc>
                <a:spcPts val="3220"/>
              </a:lnSpc>
              <a:spcBef>
                <a:spcPct val="0"/>
              </a:spcBef>
            </a:pPr>
            <a:r>
              <a:rPr lang="en-US" b="true" sz="2300">
                <a:solidFill>
                  <a:srgbClr val="F5F6F7"/>
                </a:solidFill>
                <a:latin typeface="Aileron Bold"/>
                <a:ea typeface="Aileron Bold"/>
                <a:cs typeface="Aileron Bold"/>
                <a:sym typeface="Aileron Bold"/>
              </a:rPr>
              <a:t>Datas</a:t>
            </a:r>
            <a:r>
              <a:rPr lang="en-US" b="true" sz="2300" strike="noStrike" u="none">
                <a:solidFill>
                  <a:srgbClr val="F5F6F7"/>
                </a:solidFill>
                <a:latin typeface="Aileron Bold"/>
                <a:ea typeface="Aileron Bold"/>
                <a:cs typeface="Aileron Bold"/>
                <a:sym typeface="Aileron Bold"/>
              </a:rPr>
              <a:t>et yang digunakan dalam tugas ini adalah “Produksi Tanaman Sayuran Menurut Kabupaten/Kota dan Jenis Tanaman di Provinsi Sumatera Selatan Tahun 2023”. Data ini berasal dari sumber resmi Badan Pusat Statistik (BPS). Dataset ini berisi berbagai jenis tanaman sayuran seperti bayam, cabai rawit, kangkung, kacang panjang, dan lain-lain, yang masing-masing dicatat produksinya per kabupaten/kota. Dataset tersebut dipilih karena memiliki struktur yang cukup kompleks serta mengandung banyak missing values sehingga cocok untuk demonstrasi proses wrangling.</a:t>
            </a:r>
          </a:p>
          <a:p>
            <a:pPr algn="just" marL="0" indent="0" lvl="0">
              <a:lnSpc>
                <a:spcPts val="3220"/>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5885881" y="0"/>
            <a:ext cx="2402119" cy="10287000"/>
            <a:chOff x="0" y="0"/>
            <a:chExt cx="632657" cy="2709333"/>
          </a:xfrm>
        </p:grpSpPr>
        <p:sp>
          <p:nvSpPr>
            <p:cNvPr name="Freeform 4" id="4"/>
            <p:cNvSpPr/>
            <p:nvPr/>
          </p:nvSpPr>
          <p:spPr>
            <a:xfrm flipH="false" flipV="false" rot="0">
              <a:off x="0" y="0"/>
              <a:ext cx="632657" cy="2709333"/>
            </a:xfrm>
            <a:custGeom>
              <a:avLst/>
              <a:gdLst/>
              <a:ahLst/>
              <a:cxnLst/>
              <a:rect r="r" b="b" t="t" l="l"/>
              <a:pathLst>
                <a:path h="2709333" w="632657">
                  <a:moveTo>
                    <a:pt x="0" y="0"/>
                  </a:moveTo>
                  <a:lnTo>
                    <a:pt x="632657" y="0"/>
                  </a:lnTo>
                  <a:lnTo>
                    <a:pt x="632657" y="2709333"/>
                  </a:lnTo>
                  <a:lnTo>
                    <a:pt x="0" y="2709333"/>
                  </a:lnTo>
                  <a:close/>
                </a:path>
              </a:pathLst>
            </a:custGeom>
            <a:solidFill>
              <a:srgbClr val="9ACF68"/>
            </a:solidFill>
          </p:spPr>
        </p:sp>
        <p:sp>
          <p:nvSpPr>
            <p:cNvPr name="TextBox 5" id="5"/>
            <p:cNvSpPr txBox="true"/>
            <p:nvPr/>
          </p:nvSpPr>
          <p:spPr>
            <a:xfrm>
              <a:off x="0" y="-47625"/>
              <a:ext cx="632657" cy="2756958"/>
            </a:xfrm>
            <a:prstGeom prst="rect">
              <a:avLst/>
            </a:prstGeom>
          </p:spPr>
          <p:txBody>
            <a:bodyPr anchor="ctr" rtlCol="false" tIns="50800" lIns="50800" bIns="50800" rIns="50800"/>
            <a:lstStyle/>
            <a:p>
              <a:pPr algn="ctr">
                <a:lnSpc>
                  <a:spcPts val="3360"/>
                </a:lnSpc>
              </a:pPr>
            </a:p>
          </p:txBody>
        </p:sp>
      </p:grpSp>
      <p:sp>
        <p:nvSpPr>
          <p:cNvPr name="Freeform 6" id="6"/>
          <p:cNvSpPr/>
          <p:nvPr/>
        </p:nvSpPr>
        <p:spPr>
          <a:xfrm flipH="false" flipV="false" rot="0">
            <a:off x="637935" y="3730213"/>
            <a:ext cx="9622315" cy="4859269"/>
          </a:xfrm>
          <a:custGeom>
            <a:avLst/>
            <a:gdLst/>
            <a:ahLst/>
            <a:cxnLst/>
            <a:rect r="r" b="b" t="t" l="l"/>
            <a:pathLst>
              <a:path h="4859269" w="9622315">
                <a:moveTo>
                  <a:pt x="0" y="0"/>
                </a:moveTo>
                <a:lnTo>
                  <a:pt x="9622315" y="0"/>
                </a:lnTo>
                <a:lnTo>
                  <a:pt x="9622315" y="4859269"/>
                </a:lnTo>
                <a:lnTo>
                  <a:pt x="0" y="4859269"/>
                </a:lnTo>
                <a:lnTo>
                  <a:pt x="0" y="0"/>
                </a:lnTo>
                <a:close/>
              </a:path>
            </a:pathLst>
          </a:custGeom>
          <a:blipFill>
            <a:blip r:embed="rId3"/>
            <a:stretch>
              <a:fillRect l="0" t="0" r="0" b="0"/>
            </a:stretch>
          </a:blipFill>
        </p:spPr>
      </p:sp>
      <p:grpSp>
        <p:nvGrpSpPr>
          <p:cNvPr name="Group 7" id="7"/>
          <p:cNvGrpSpPr/>
          <p:nvPr/>
        </p:nvGrpSpPr>
        <p:grpSpPr>
          <a:xfrm rot="0">
            <a:off x="10623095" y="2828976"/>
            <a:ext cx="9426463" cy="7458024"/>
            <a:chOff x="0" y="0"/>
            <a:chExt cx="2482690" cy="1964253"/>
          </a:xfrm>
        </p:grpSpPr>
        <p:sp>
          <p:nvSpPr>
            <p:cNvPr name="Freeform 8" id="8"/>
            <p:cNvSpPr/>
            <p:nvPr/>
          </p:nvSpPr>
          <p:spPr>
            <a:xfrm flipH="false" flipV="false" rot="0">
              <a:off x="0" y="0"/>
              <a:ext cx="2482690" cy="1964253"/>
            </a:xfrm>
            <a:custGeom>
              <a:avLst/>
              <a:gdLst/>
              <a:ahLst/>
              <a:cxnLst/>
              <a:rect r="r" b="b" t="t" l="l"/>
              <a:pathLst>
                <a:path h="1964253" w="2482690">
                  <a:moveTo>
                    <a:pt x="46814" y="0"/>
                  </a:moveTo>
                  <a:lnTo>
                    <a:pt x="2435876" y="0"/>
                  </a:lnTo>
                  <a:cubicBezTo>
                    <a:pt x="2448292" y="0"/>
                    <a:pt x="2460199" y="4932"/>
                    <a:pt x="2468979" y="13711"/>
                  </a:cubicBezTo>
                  <a:cubicBezTo>
                    <a:pt x="2477758" y="22491"/>
                    <a:pt x="2482690" y="34398"/>
                    <a:pt x="2482690" y="46814"/>
                  </a:cubicBezTo>
                  <a:lnTo>
                    <a:pt x="2482690" y="1917439"/>
                  </a:lnTo>
                  <a:cubicBezTo>
                    <a:pt x="2482690" y="1929855"/>
                    <a:pt x="2477758" y="1941762"/>
                    <a:pt x="2468979" y="1950542"/>
                  </a:cubicBezTo>
                  <a:cubicBezTo>
                    <a:pt x="2460199" y="1959321"/>
                    <a:pt x="2448292" y="1964253"/>
                    <a:pt x="2435876" y="1964253"/>
                  </a:cubicBezTo>
                  <a:lnTo>
                    <a:pt x="46814" y="1964253"/>
                  </a:lnTo>
                  <a:cubicBezTo>
                    <a:pt x="20959" y="1964253"/>
                    <a:pt x="0" y="1943294"/>
                    <a:pt x="0" y="1917439"/>
                  </a:cubicBezTo>
                  <a:lnTo>
                    <a:pt x="0" y="46814"/>
                  </a:lnTo>
                  <a:cubicBezTo>
                    <a:pt x="0" y="34398"/>
                    <a:pt x="4932" y="22491"/>
                    <a:pt x="13711" y="13711"/>
                  </a:cubicBezTo>
                  <a:cubicBezTo>
                    <a:pt x="22491" y="4932"/>
                    <a:pt x="34398" y="0"/>
                    <a:pt x="46814" y="0"/>
                  </a:cubicBezTo>
                  <a:close/>
                </a:path>
              </a:pathLst>
            </a:custGeom>
            <a:solidFill>
              <a:srgbClr val="FEECC7"/>
            </a:solidFill>
          </p:spPr>
        </p:sp>
        <p:sp>
          <p:nvSpPr>
            <p:cNvPr name="TextBox 9" id="9"/>
            <p:cNvSpPr txBox="true"/>
            <p:nvPr/>
          </p:nvSpPr>
          <p:spPr>
            <a:xfrm>
              <a:off x="0" y="-47625"/>
              <a:ext cx="2482690" cy="2011878"/>
            </a:xfrm>
            <a:prstGeom prst="rect">
              <a:avLst/>
            </a:prstGeom>
          </p:spPr>
          <p:txBody>
            <a:bodyPr anchor="ctr" rtlCol="false" tIns="50800" lIns="50800" bIns="50800" rIns="50800"/>
            <a:lstStyle/>
            <a:p>
              <a:pPr algn="ctr">
                <a:lnSpc>
                  <a:spcPts val="3360"/>
                </a:lnSpc>
              </a:pPr>
            </a:p>
          </p:txBody>
        </p:sp>
      </p:grpSp>
      <p:sp>
        <p:nvSpPr>
          <p:cNvPr name="Freeform 10" id="10"/>
          <p:cNvSpPr/>
          <p:nvPr/>
        </p:nvSpPr>
        <p:spPr>
          <a:xfrm flipH="false" flipV="false" rot="0">
            <a:off x="9345208" y="8360689"/>
            <a:ext cx="1277886" cy="1209200"/>
          </a:xfrm>
          <a:custGeom>
            <a:avLst/>
            <a:gdLst/>
            <a:ahLst/>
            <a:cxnLst/>
            <a:rect r="r" b="b" t="t" l="l"/>
            <a:pathLst>
              <a:path h="1209200" w="1277886">
                <a:moveTo>
                  <a:pt x="0" y="0"/>
                </a:moveTo>
                <a:lnTo>
                  <a:pt x="1277887" y="0"/>
                </a:lnTo>
                <a:lnTo>
                  <a:pt x="1277887" y="1209200"/>
                </a:lnTo>
                <a:lnTo>
                  <a:pt x="0" y="12092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375205" y="2437583"/>
            <a:ext cx="2615479" cy="1618328"/>
          </a:xfrm>
          <a:custGeom>
            <a:avLst/>
            <a:gdLst/>
            <a:ahLst/>
            <a:cxnLst/>
            <a:rect r="r" b="b" t="t" l="l"/>
            <a:pathLst>
              <a:path h="1618328" w="2615479">
                <a:moveTo>
                  <a:pt x="0" y="0"/>
                </a:moveTo>
                <a:lnTo>
                  <a:pt x="2615479" y="0"/>
                </a:lnTo>
                <a:lnTo>
                  <a:pt x="2615479" y="1618327"/>
                </a:lnTo>
                <a:lnTo>
                  <a:pt x="0" y="1618327"/>
                </a:lnTo>
                <a:lnTo>
                  <a:pt x="0" y="0"/>
                </a:lnTo>
                <a:close/>
              </a:path>
            </a:pathLst>
          </a:custGeom>
          <a:blipFill>
            <a:blip r:embed="rId6"/>
            <a:stretch>
              <a:fillRect l="0" t="0" r="0" b="0"/>
            </a:stretch>
          </a:blipFill>
        </p:spPr>
      </p:sp>
      <p:sp>
        <p:nvSpPr>
          <p:cNvPr name="Freeform 12" id="12"/>
          <p:cNvSpPr/>
          <p:nvPr/>
        </p:nvSpPr>
        <p:spPr>
          <a:xfrm flipH="false" flipV="false" rot="0">
            <a:off x="15206923" y="0"/>
            <a:ext cx="3081077" cy="3054118"/>
          </a:xfrm>
          <a:custGeom>
            <a:avLst/>
            <a:gdLst/>
            <a:ahLst/>
            <a:cxnLst/>
            <a:rect r="r" b="b" t="t" l="l"/>
            <a:pathLst>
              <a:path h="3054118" w="3081077">
                <a:moveTo>
                  <a:pt x="0" y="0"/>
                </a:moveTo>
                <a:lnTo>
                  <a:pt x="3081077" y="0"/>
                </a:lnTo>
                <a:lnTo>
                  <a:pt x="3081077" y="3054118"/>
                </a:lnTo>
                <a:lnTo>
                  <a:pt x="0" y="305411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1682945" y="767257"/>
            <a:ext cx="13653381" cy="1143127"/>
          </a:xfrm>
          <a:prstGeom prst="rect">
            <a:avLst/>
          </a:prstGeom>
        </p:spPr>
        <p:txBody>
          <a:bodyPr anchor="t" rtlCol="false" tIns="0" lIns="0" bIns="0" rIns="0">
            <a:spAutoFit/>
          </a:bodyPr>
          <a:lstStyle/>
          <a:p>
            <a:pPr algn="ctr" marL="0" indent="0" lvl="0">
              <a:lnSpc>
                <a:spcPts val="4513"/>
              </a:lnSpc>
              <a:spcBef>
                <a:spcPct val="0"/>
              </a:spcBef>
            </a:pPr>
            <a:r>
              <a:rPr lang="en-US" b="true" sz="3699">
                <a:solidFill>
                  <a:srgbClr val="FCFFFB"/>
                </a:solidFill>
                <a:latin typeface="Montserrat Heavy"/>
                <a:ea typeface="Montserrat Heavy"/>
                <a:cs typeface="Montserrat Heavy"/>
                <a:sym typeface="Montserrat Heavy"/>
              </a:rPr>
              <a:t>Perbandingan Missing Value Sebelum dan Sesudah di Wrangling</a:t>
            </a:r>
          </a:p>
        </p:txBody>
      </p:sp>
      <p:sp>
        <p:nvSpPr>
          <p:cNvPr name="TextBox 14" id="14"/>
          <p:cNvSpPr txBox="true"/>
          <p:nvPr/>
        </p:nvSpPr>
        <p:spPr>
          <a:xfrm rot="0">
            <a:off x="11206869" y="3180072"/>
            <a:ext cx="6758725" cy="6689158"/>
          </a:xfrm>
          <a:prstGeom prst="rect">
            <a:avLst/>
          </a:prstGeom>
        </p:spPr>
        <p:txBody>
          <a:bodyPr anchor="t" rtlCol="false" tIns="0" lIns="0" bIns="0" rIns="0">
            <a:spAutoFit/>
          </a:bodyPr>
          <a:lstStyle/>
          <a:p>
            <a:pPr algn="just">
              <a:lnSpc>
                <a:spcPts val="3300"/>
              </a:lnSpc>
            </a:pPr>
            <a:r>
              <a:rPr lang="en-US" sz="2200">
                <a:solidFill>
                  <a:srgbClr val="E05367"/>
                </a:solidFill>
                <a:latin typeface="Aileron"/>
                <a:ea typeface="Aileron"/>
                <a:cs typeface="Aileron"/>
                <a:sym typeface="Aileron"/>
              </a:rPr>
              <a:t>Grafik di samping menunjukkan perbandingan jumlah missing value pada setiap variabel produksi tanaman sebelum dan sesudah dilakukan proses wrangling. Terlihat bahwa pada kondisi awal, sebagian besar variabel memiliki jumlah missing yang cukup tinggi, bahkan beberapa mencapai lebih dari 20 data kosong. Kondisi ini menunjukkan bahwa dataset awal memiliki kualitas yang cukup rendah dan tidak dapat langsung digunakan untuk analisis. Setelah diterapkan proses cleaning menggunakan metode penghapusan baris yang mengandung missing value, seluruh variabel menunjukkan jumlah missing value sebesar nol. Hal ini membuktikan bahwa proses wrangling berhasil memperbaiki kualitas data sehingga dataset menjadi lebih bersih, konsisten, dan siap untuk dianalisis lebih lanjut.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pic>
        <p:nvPicPr>
          <p:cNvPr name="Picture 3" id="3"/>
          <p:cNvPicPr>
            <a:picLocks noChangeAspect="true"/>
          </p:cNvPicPr>
          <p:nvPr/>
        </p:nvPicPr>
        <p:blipFill>
          <a:blip r:embed="rId3"/>
          <a:stretch>
            <a:fillRect/>
          </a:stretch>
        </p:blipFill>
        <p:spPr>
          <a:xfrm rot="0">
            <a:off x="-616916" y="1198499"/>
            <a:ext cx="11446303" cy="8775616"/>
          </a:xfrm>
          <a:prstGeom prst="rect">
            <a:avLst/>
          </a:prstGeom>
        </p:spPr>
      </p:pic>
      <p:sp>
        <p:nvSpPr>
          <p:cNvPr name="Freeform 4" id="4"/>
          <p:cNvSpPr/>
          <p:nvPr/>
        </p:nvSpPr>
        <p:spPr>
          <a:xfrm flipH="false" flipV="false" rot="0">
            <a:off x="9502042" y="8289443"/>
            <a:ext cx="1278925" cy="1461629"/>
          </a:xfrm>
          <a:custGeom>
            <a:avLst/>
            <a:gdLst/>
            <a:ahLst/>
            <a:cxnLst/>
            <a:rect r="r" b="b" t="t" l="l"/>
            <a:pathLst>
              <a:path h="1461629" w="1278925">
                <a:moveTo>
                  <a:pt x="0" y="0"/>
                </a:moveTo>
                <a:lnTo>
                  <a:pt x="1278926" y="0"/>
                </a:lnTo>
                <a:lnTo>
                  <a:pt x="1278926" y="1461628"/>
                </a:lnTo>
                <a:lnTo>
                  <a:pt x="0" y="1461628"/>
                </a:lnTo>
                <a:lnTo>
                  <a:pt x="0" y="0"/>
                </a:lnTo>
                <a:close/>
              </a:path>
            </a:pathLst>
          </a:custGeom>
          <a:blipFill>
            <a:blip r:embed="rId4"/>
            <a:stretch>
              <a:fillRect l="0" t="0" r="0" b="0"/>
            </a:stretch>
          </a:blipFill>
        </p:spPr>
      </p:sp>
      <p:sp>
        <p:nvSpPr>
          <p:cNvPr name="Freeform 5" id="5"/>
          <p:cNvSpPr/>
          <p:nvPr/>
        </p:nvSpPr>
        <p:spPr>
          <a:xfrm flipH="false" flipV="false" rot="0">
            <a:off x="336943" y="1517139"/>
            <a:ext cx="1614651" cy="1019248"/>
          </a:xfrm>
          <a:custGeom>
            <a:avLst/>
            <a:gdLst/>
            <a:ahLst/>
            <a:cxnLst/>
            <a:rect r="r" b="b" t="t" l="l"/>
            <a:pathLst>
              <a:path h="1019248" w="1614651">
                <a:moveTo>
                  <a:pt x="0" y="0"/>
                </a:moveTo>
                <a:lnTo>
                  <a:pt x="1614651" y="0"/>
                </a:lnTo>
                <a:lnTo>
                  <a:pt x="1614651" y="1019248"/>
                </a:lnTo>
                <a:lnTo>
                  <a:pt x="0" y="10192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9502042" y="-176462"/>
            <a:ext cx="8785958" cy="10428436"/>
          </a:xfrm>
          <a:custGeom>
            <a:avLst/>
            <a:gdLst/>
            <a:ahLst/>
            <a:cxnLst/>
            <a:rect r="r" b="b" t="t" l="l"/>
            <a:pathLst>
              <a:path h="10428436" w="8785958">
                <a:moveTo>
                  <a:pt x="0" y="0"/>
                </a:moveTo>
                <a:lnTo>
                  <a:pt x="8785958" y="0"/>
                </a:lnTo>
                <a:lnTo>
                  <a:pt x="8785958" y="10428436"/>
                </a:lnTo>
                <a:lnTo>
                  <a:pt x="0" y="10428436"/>
                </a:lnTo>
                <a:lnTo>
                  <a:pt x="0" y="0"/>
                </a:lnTo>
                <a:close/>
              </a:path>
            </a:pathLst>
          </a:custGeom>
          <a:blipFill>
            <a:blip r:embed="rId7">
              <a:alphaModFix amt="15000"/>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509940" y="652848"/>
            <a:ext cx="17769240" cy="1228090"/>
          </a:xfrm>
          <a:prstGeom prst="rect">
            <a:avLst/>
          </a:prstGeom>
        </p:spPr>
        <p:txBody>
          <a:bodyPr anchor="t" rtlCol="false" tIns="0" lIns="0" bIns="0" rIns="0">
            <a:spAutoFit/>
          </a:bodyPr>
          <a:lstStyle/>
          <a:p>
            <a:pPr algn="r">
              <a:lnSpc>
                <a:spcPts val="4879"/>
              </a:lnSpc>
            </a:pPr>
            <a:r>
              <a:rPr lang="en-US" sz="3999" b="true">
                <a:solidFill>
                  <a:srgbClr val="FCFFFB"/>
                </a:solidFill>
                <a:latin typeface="Montserrat Heavy"/>
                <a:ea typeface="Montserrat Heavy"/>
                <a:cs typeface="Montserrat Heavy"/>
                <a:sym typeface="Montserrat Heavy"/>
              </a:rPr>
              <a:t> Bar Chart Total Produksi per Komoditas (Tingkat Provinsi)</a:t>
            </a:r>
          </a:p>
          <a:p>
            <a:pPr algn="r" marL="0" indent="0" lvl="0">
              <a:lnSpc>
                <a:spcPts val="4879"/>
              </a:lnSpc>
              <a:spcBef>
                <a:spcPct val="0"/>
              </a:spcBef>
            </a:pPr>
          </a:p>
        </p:txBody>
      </p:sp>
      <p:sp>
        <p:nvSpPr>
          <p:cNvPr name="TextBox 8" id="8"/>
          <p:cNvSpPr txBox="true"/>
          <p:nvPr/>
        </p:nvSpPr>
        <p:spPr>
          <a:xfrm rot="0">
            <a:off x="11053614" y="2488762"/>
            <a:ext cx="6420855" cy="6692969"/>
          </a:xfrm>
          <a:prstGeom prst="rect">
            <a:avLst/>
          </a:prstGeom>
        </p:spPr>
        <p:txBody>
          <a:bodyPr anchor="t" rtlCol="false" tIns="0" lIns="0" bIns="0" rIns="0">
            <a:spAutoFit/>
          </a:bodyPr>
          <a:lstStyle/>
          <a:p>
            <a:pPr algn="just">
              <a:lnSpc>
                <a:spcPts val="3360"/>
              </a:lnSpc>
              <a:spcBef>
                <a:spcPct val="0"/>
              </a:spcBef>
            </a:pPr>
            <a:r>
              <a:rPr lang="en-US" sz="2400">
                <a:solidFill>
                  <a:srgbClr val="FCFFFB"/>
                </a:solidFill>
                <a:latin typeface="Aileron"/>
                <a:ea typeface="Aileron"/>
                <a:cs typeface="Aileron"/>
                <a:sym typeface="Aileron"/>
              </a:rPr>
              <a:t>Visualisasi ini menunjukkan total produksi masing-masing komoditas secara akumulasi di seluruh kabupaten/kota. Komoditas dengan produksi tertinggi adalah terung, cabai keriting, ketimun, dan tomat. Keempat komoditas ini mendominasi produksi sayuran di Sumatera Selatan karena memiliki permintaan pasar tinggi dan dapat dibudidayakan di berbagai kondisi agroklimat. Sementara itu, produksi bawang putih, jamur merang, jamur tiram, dan paprika terlihat sangat kecil, menandakan komoditas ini kurang dibudidayakan atau membutuhkan teknologi khusus sehingga tidak menjadi fokus produksi daerah.</a:t>
            </a:r>
          </a:p>
          <a:p>
            <a:pPr algn="ctr">
              <a:lnSpc>
                <a:spcPts val="3360"/>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677675" y="2612956"/>
            <a:ext cx="9885937" cy="4928641"/>
          </a:xfrm>
          <a:custGeom>
            <a:avLst/>
            <a:gdLst/>
            <a:ahLst/>
            <a:cxnLst/>
            <a:rect r="r" b="b" t="t" l="l"/>
            <a:pathLst>
              <a:path h="4928641" w="9885937">
                <a:moveTo>
                  <a:pt x="0" y="0"/>
                </a:moveTo>
                <a:lnTo>
                  <a:pt x="9885938" y="0"/>
                </a:lnTo>
                <a:lnTo>
                  <a:pt x="9885938" y="4928641"/>
                </a:lnTo>
                <a:lnTo>
                  <a:pt x="0" y="4928641"/>
                </a:lnTo>
                <a:lnTo>
                  <a:pt x="0" y="0"/>
                </a:lnTo>
                <a:close/>
              </a:path>
            </a:pathLst>
          </a:custGeom>
          <a:blipFill>
            <a:blip r:embed="rId3"/>
            <a:stretch>
              <a:fillRect l="0" t="0" r="0" b="0"/>
            </a:stretch>
          </a:blipFill>
        </p:spPr>
      </p:sp>
      <p:sp>
        <p:nvSpPr>
          <p:cNvPr name="Freeform 4" id="4"/>
          <p:cNvSpPr/>
          <p:nvPr/>
        </p:nvSpPr>
        <p:spPr>
          <a:xfrm flipH="false" flipV="false" rot="0">
            <a:off x="10212245" y="1829079"/>
            <a:ext cx="1152393" cy="1991177"/>
          </a:xfrm>
          <a:custGeom>
            <a:avLst/>
            <a:gdLst/>
            <a:ahLst/>
            <a:cxnLst/>
            <a:rect r="r" b="b" t="t" l="l"/>
            <a:pathLst>
              <a:path h="1991177" w="1152393">
                <a:moveTo>
                  <a:pt x="0" y="0"/>
                </a:moveTo>
                <a:lnTo>
                  <a:pt x="1152394" y="0"/>
                </a:lnTo>
                <a:lnTo>
                  <a:pt x="1152394" y="1991176"/>
                </a:lnTo>
                <a:lnTo>
                  <a:pt x="0" y="19911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81436" y="6908470"/>
            <a:ext cx="1351849" cy="1585747"/>
          </a:xfrm>
          <a:custGeom>
            <a:avLst/>
            <a:gdLst/>
            <a:ahLst/>
            <a:cxnLst/>
            <a:rect r="r" b="b" t="t" l="l"/>
            <a:pathLst>
              <a:path h="1585747" w="1351849">
                <a:moveTo>
                  <a:pt x="0" y="0"/>
                </a:moveTo>
                <a:lnTo>
                  <a:pt x="1351849" y="0"/>
                </a:lnTo>
                <a:lnTo>
                  <a:pt x="1351849" y="1585747"/>
                </a:lnTo>
                <a:lnTo>
                  <a:pt x="0" y="15857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4972989" y="8472032"/>
            <a:ext cx="3315011" cy="1814968"/>
          </a:xfrm>
          <a:custGeom>
            <a:avLst/>
            <a:gdLst/>
            <a:ahLst/>
            <a:cxnLst/>
            <a:rect r="r" b="b" t="t" l="l"/>
            <a:pathLst>
              <a:path h="1814968" w="3315011">
                <a:moveTo>
                  <a:pt x="0" y="0"/>
                </a:moveTo>
                <a:lnTo>
                  <a:pt x="3315011" y="0"/>
                </a:lnTo>
                <a:lnTo>
                  <a:pt x="3315011" y="1814968"/>
                </a:lnTo>
                <a:lnTo>
                  <a:pt x="0" y="1814968"/>
                </a:lnTo>
                <a:lnTo>
                  <a:pt x="0" y="0"/>
                </a:lnTo>
                <a:close/>
              </a:path>
            </a:pathLst>
          </a:custGeom>
          <a:blipFill>
            <a:blip r:embed="rId8"/>
            <a:stretch>
              <a:fillRect l="0" t="0" r="0" b="0"/>
            </a:stretch>
          </a:blipFill>
        </p:spPr>
      </p:sp>
      <p:sp>
        <p:nvSpPr>
          <p:cNvPr name="TextBox 7" id="7"/>
          <p:cNvSpPr txBox="true"/>
          <p:nvPr/>
        </p:nvSpPr>
        <p:spPr>
          <a:xfrm rot="0">
            <a:off x="11364639" y="2565331"/>
            <a:ext cx="6420855" cy="6273163"/>
          </a:xfrm>
          <a:prstGeom prst="rect">
            <a:avLst/>
          </a:prstGeom>
        </p:spPr>
        <p:txBody>
          <a:bodyPr anchor="t" rtlCol="false" tIns="0" lIns="0" bIns="0" rIns="0">
            <a:spAutoFit/>
          </a:bodyPr>
          <a:lstStyle/>
          <a:p>
            <a:pPr algn="just">
              <a:lnSpc>
                <a:spcPts val="3360"/>
              </a:lnSpc>
              <a:spcBef>
                <a:spcPct val="0"/>
              </a:spcBef>
            </a:pPr>
            <a:r>
              <a:rPr lang="en-US" sz="2400">
                <a:solidFill>
                  <a:srgbClr val="FCFFFB"/>
                </a:solidFill>
                <a:latin typeface="Aileron"/>
                <a:ea typeface="Aileron"/>
                <a:cs typeface="Aileron"/>
                <a:sym typeface="Aileron"/>
              </a:rPr>
              <a:t>Graf</a:t>
            </a:r>
            <a:r>
              <a:rPr lang="en-US" sz="2400">
                <a:solidFill>
                  <a:srgbClr val="FCFFFB"/>
                </a:solidFill>
                <a:latin typeface="Aileron"/>
                <a:ea typeface="Aileron"/>
                <a:cs typeface="Aileron"/>
                <a:sym typeface="Aileron"/>
              </a:rPr>
              <a:t>ik memperlihatkan variasi kapasitas produksi antarwilayah. Muara Enim menjadi kabupaten dengan produksi sayuran tertinggi, diikuti oleh Lahat, Kota Pagar Alam, dan Musi Rawas. Hal ini menunjukkan daerah-daerah tersebut memiliki lahan pertanian sayuran yang lebih luas atau memiliki program intensifikasi hortikultura yang kuat. Sebaliknya, wilayah seperti Kota Lubuklinggau, Musi Rawas Utara, dan Empat Lawang memiliki produksi yang jauh lebih kecil, menunjukkan perbedaan potensi lahan dan prioritas komoditas hortikultura di masing-masing daerah.</a:t>
            </a:r>
          </a:p>
          <a:p>
            <a:pPr algn="ctr">
              <a:lnSpc>
                <a:spcPts val="3360"/>
              </a:lnSpc>
              <a:spcBef>
                <a:spcPct val="0"/>
              </a:spcBef>
            </a:pPr>
          </a:p>
        </p:txBody>
      </p:sp>
      <p:sp>
        <p:nvSpPr>
          <p:cNvPr name="TextBox 8" id="8"/>
          <p:cNvSpPr txBox="true"/>
          <p:nvPr/>
        </p:nvSpPr>
        <p:spPr>
          <a:xfrm rot="0">
            <a:off x="1028700" y="1028700"/>
            <a:ext cx="14909503" cy="608965"/>
          </a:xfrm>
          <a:prstGeom prst="rect">
            <a:avLst/>
          </a:prstGeom>
        </p:spPr>
        <p:txBody>
          <a:bodyPr anchor="t" rtlCol="false" tIns="0" lIns="0" bIns="0" rIns="0">
            <a:spAutoFit/>
          </a:bodyPr>
          <a:lstStyle/>
          <a:p>
            <a:pPr algn="ctr">
              <a:lnSpc>
                <a:spcPts val="4879"/>
              </a:lnSpc>
              <a:spcBef>
                <a:spcPct val="0"/>
              </a:spcBef>
            </a:pPr>
            <a:r>
              <a:rPr lang="en-US" b="true" sz="3999">
                <a:solidFill>
                  <a:srgbClr val="FCFFFB"/>
                </a:solidFill>
                <a:latin typeface="Montserrat Heavy"/>
                <a:ea typeface="Montserrat Heavy"/>
                <a:cs typeface="Montserrat Heavy"/>
                <a:sym typeface="Montserrat Heavy"/>
              </a:rPr>
              <a:t>Bar Chart Total Produksi Sayuran per Kabupaten/Kota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3302563" y="2534467"/>
            <a:ext cx="5747850" cy="7879314"/>
            <a:chOff x="0" y="0"/>
            <a:chExt cx="1513837" cy="2075210"/>
          </a:xfrm>
        </p:grpSpPr>
        <p:sp>
          <p:nvSpPr>
            <p:cNvPr name="Freeform 4" id="4"/>
            <p:cNvSpPr/>
            <p:nvPr/>
          </p:nvSpPr>
          <p:spPr>
            <a:xfrm flipH="false" flipV="false" rot="0">
              <a:off x="0" y="0"/>
              <a:ext cx="1513837" cy="2075210"/>
            </a:xfrm>
            <a:custGeom>
              <a:avLst/>
              <a:gdLst/>
              <a:ahLst/>
              <a:cxnLst/>
              <a:rect r="r" b="b" t="t" l="l"/>
              <a:pathLst>
                <a:path h="2075210" w="1513837">
                  <a:moveTo>
                    <a:pt x="76775" y="0"/>
                  </a:moveTo>
                  <a:lnTo>
                    <a:pt x="1437062" y="0"/>
                  </a:lnTo>
                  <a:cubicBezTo>
                    <a:pt x="1479464" y="0"/>
                    <a:pt x="1513837" y="34373"/>
                    <a:pt x="1513837" y="76775"/>
                  </a:cubicBezTo>
                  <a:lnTo>
                    <a:pt x="1513837" y="1998436"/>
                  </a:lnTo>
                  <a:cubicBezTo>
                    <a:pt x="1513837" y="2040837"/>
                    <a:pt x="1479464" y="2075210"/>
                    <a:pt x="1437062" y="2075210"/>
                  </a:cubicBezTo>
                  <a:lnTo>
                    <a:pt x="76775" y="2075210"/>
                  </a:lnTo>
                  <a:cubicBezTo>
                    <a:pt x="34373" y="2075210"/>
                    <a:pt x="0" y="2040837"/>
                    <a:pt x="0" y="1998436"/>
                  </a:cubicBezTo>
                  <a:lnTo>
                    <a:pt x="0" y="76775"/>
                  </a:lnTo>
                  <a:cubicBezTo>
                    <a:pt x="0" y="34373"/>
                    <a:pt x="34373" y="0"/>
                    <a:pt x="76775" y="0"/>
                  </a:cubicBezTo>
                  <a:close/>
                </a:path>
              </a:pathLst>
            </a:custGeom>
            <a:solidFill>
              <a:srgbClr val="FEECC7"/>
            </a:solidFill>
          </p:spPr>
        </p:sp>
        <p:sp>
          <p:nvSpPr>
            <p:cNvPr name="TextBox 5" id="5"/>
            <p:cNvSpPr txBox="true"/>
            <p:nvPr/>
          </p:nvSpPr>
          <p:spPr>
            <a:xfrm>
              <a:off x="0" y="-47625"/>
              <a:ext cx="1513837" cy="2122835"/>
            </a:xfrm>
            <a:prstGeom prst="rect">
              <a:avLst/>
            </a:prstGeom>
          </p:spPr>
          <p:txBody>
            <a:bodyPr anchor="ctr" rtlCol="false" tIns="50800" lIns="50800" bIns="50800" rIns="50800"/>
            <a:lstStyle/>
            <a:p>
              <a:pPr algn="ctr">
                <a:lnSpc>
                  <a:spcPts val="3360"/>
                </a:lnSpc>
              </a:pPr>
            </a:p>
          </p:txBody>
        </p:sp>
      </p:grpSp>
      <p:sp>
        <p:nvSpPr>
          <p:cNvPr name="Freeform 6" id="6"/>
          <p:cNvSpPr/>
          <p:nvPr/>
        </p:nvSpPr>
        <p:spPr>
          <a:xfrm flipH="false" flipV="false" rot="0">
            <a:off x="1028700" y="1887401"/>
            <a:ext cx="2179052" cy="647066"/>
          </a:xfrm>
          <a:custGeom>
            <a:avLst/>
            <a:gdLst/>
            <a:ahLst/>
            <a:cxnLst/>
            <a:rect r="r" b="b" t="t" l="l"/>
            <a:pathLst>
              <a:path h="647066" w="2179052">
                <a:moveTo>
                  <a:pt x="0" y="0"/>
                </a:moveTo>
                <a:lnTo>
                  <a:pt x="2179052" y="0"/>
                </a:lnTo>
                <a:lnTo>
                  <a:pt x="2179052" y="647066"/>
                </a:lnTo>
                <a:lnTo>
                  <a:pt x="0" y="6470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7" id="7"/>
          <p:cNvSpPr txBox="true"/>
          <p:nvPr/>
        </p:nvSpPr>
        <p:spPr>
          <a:xfrm rot="0">
            <a:off x="1505774" y="3477129"/>
            <a:ext cx="10914774" cy="3940172"/>
          </a:xfrm>
          <a:prstGeom prst="rect">
            <a:avLst/>
          </a:prstGeom>
        </p:spPr>
        <p:txBody>
          <a:bodyPr anchor="t" rtlCol="false" tIns="0" lIns="0" bIns="0" rIns="0">
            <a:spAutoFit/>
          </a:bodyPr>
          <a:lstStyle/>
          <a:p>
            <a:pPr algn="just" marL="0" indent="0" lvl="0">
              <a:lnSpc>
                <a:spcPts val="3925"/>
              </a:lnSpc>
            </a:pPr>
            <a:r>
              <a:rPr lang="en-US" sz="2500">
                <a:solidFill>
                  <a:srgbClr val="FCFFFB"/>
                </a:solidFill>
                <a:latin typeface="Aileron"/>
                <a:ea typeface="Aileron"/>
                <a:cs typeface="Aileron"/>
                <a:sym typeface="Aileron"/>
              </a:rPr>
              <a:t>Datas</a:t>
            </a:r>
            <a:r>
              <a:rPr lang="en-US" sz="2500" strike="noStrike" u="none">
                <a:solidFill>
                  <a:srgbClr val="FCFFFB"/>
                </a:solidFill>
                <a:latin typeface="Aileron"/>
                <a:ea typeface="Aileron"/>
                <a:cs typeface="Aileron"/>
                <a:sym typeface="Aileron"/>
              </a:rPr>
              <a:t>et produksi sayuran Provinsi Sumatera Selatan 2023 awalnya memiliki masalah struktural dan isi, seperti baris non-data, missing values, ketidaksamaan satuan, dan tipe data yang tidak sesuai. Melalui proses data wrangling termasuk pembersihan baris, konversi tipe data, penanganan missing values, dan penataan struktur kualitas data meningkat, menjadi rapi, konsisten, dan layak dianalisis. Hasil ini memungkinkan analisis perbedaan produksi antar kabupaten/kota, pembuatan variabel baru, serta visualisasi informatif, sehingga mendukung pengambilan keputusan berbasis data.</a:t>
            </a:r>
          </a:p>
        </p:txBody>
      </p:sp>
      <p:sp>
        <p:nvSpPr>
          <p:cNvPr name="Freeform 8" id="8"/>
          <p:cNvSpPr/>
          <p:nvPr/>
        </p:nvSpPr>
        <p:spPr>
          <a:xfrm flipH="false" flipV="false" rot="0">
            <a:off x="13710714" y="3550770"/>
            <a:ext cx="4480886" cy="6714621"/>
          </a:xfrm>
          <a:custGeom>
            <a:avLst/>
            <a:gdLst/>
            <a:ahLst/>
            <a:cxnLst/>
            <a:rect r="r" b="b" t="t" l="l"/>
            <a:pathLst>
              <a:path h="6714621" w="4480886">
                <a:moveTo>
                  <a:pt x="0" y="0"/>
                </a:moveTo>
                <a:lnTo>
                  <a:pt x="4480885" y="0"/>
                </a:lnTo>
                <a:lnTo>
                  <a:pt x="4480885" y="6714621"/>
                </a:lnTo>
                <a:lnTo>
                  <a:pt x="0" y="67146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8945958" y="1887401"/>
            <a:ext cx="2179052" cy="647066"/>
          </a:xfrm>
          <a:custGeom>
            <a:avLst/>
            <a:gdLst/>
            <a:ahLst/>
            <a:cxnLst/>
            <a:rect r="r" b="b" t="t" l="l"/>
            <a:pathLst>
              <a:path h="647066" w="2179052">
                <a:moveTo>
                  <a:pt x="0" y="0"/>
                </a:moveTo>
                <a:lnTo>
                  <a:pt x="2179052" y="0"/>
                </a:lnTo>
                <a:lnTo>
                  <a:pt x="2179052" y="647066"/>
                </a:lnTo>
                <a:lnTo>
                  <a:pt x="0" y="6470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10" id="10"/>
          <p:cNvSpPr/>
          <p:nvPr/>
        </p:nvSpPr>
        <p:spPr>
          <a:xfrm flipH="false" flipV="false" rot="0">
            <a:off x="0" y="6150591"/>
            <a:ext cx="4430471" cy="4114800"/>
          </a:xfrm>
          <a:custGeom>
            <a:avLst/>
            <a:gdLst/>
            <a:ahLst/>
            <a:cxnLst/>
            <a:rect r="r" b="b" t="t" l="l"/>
            <a:pathLst>
              <a:path h="4114800" w="4430471">
                <a:moveTo>
                  <a:pt x="0" y="0"/>
                </a:moveTo>
                <a:lnTo>
                  <a:pt x="4430471" y="0"/>
                </a:lnTo>
                <a:lnTo>
                  <a:pt x="4430471"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3626521" y="1616235"/>
            <a:ext cx="4900337" cy="918232"/>
          </a:xfrm>
          <a:prstGeom prst="rect">
            <a:avLst/>
          </a:prstGeom>
        </p:spPr>
        <p:txBody>
          <a:bodyPr anchor="t" rtlCol="false" tIns="0" lIns="0" bIns="0" rIns="0">
            <a:spAutoFit/>
          </a:bodyPr>
          <a:lstStyle/>
          <a:p>
            <a:pPr algn="r" marL="0" indent="0" lvl="0">
              <a:lnSpc>
                <a:spcPts val="7319"/>
              </a:lnSpc>
              <a:spcBef>
                <a:spcPct val="0"/>
              </a:spcBef>
            </a:pPr>
            <a:r>
              <a:rPr lang="en-US" b="true" sz="5999">
                <a:solidFill>
                  <a:srgbClr val="FCFFFB"/>
                </a:solidFill>
                <a:latin typeface="Montserrat Heavy"/>
                <a:ea typeface="Montserrat Heavy"/>
                <a:cs typeface="Montserrat Heavy"/>
                <a:sym typeface="Montserrat Heavy"/>
              </a:rPr>
              <a:t>Kesimpulan</a:t>
            </a:r>
          </a:p>
        </p:txBody>
      </p:sp>
      <p:sp>
        <p:nvSpPr>
          <p:cNvPr name="Freeform 12" id="12"/>
          <p:cNvSpPr/>
          <p:nvPr/>
        </p:nvSpPr>
        <p:spPr>
          <a:xfrm flipH="false" flipV="false" rot="-10800000">
            <a:off x="14122526" y="0"/>
            <a:ext cx="4430471" cy="4114800"/>
          </a:xfrm>
          <a:custGeom>
            <a:avLst/>
            <a:gdLst/>
            <a:ahLst/>
            <a:cxnLst/>
            <a:rect r="r" b="b" t="t" l="l"/>
            <a:pathLst>
              <a:path h="4114800" w="4430471">
                <a:moveTo>
                  <a:pt x="0" y="0"/>
                </a:moveTo>
                <a:lnTo>
                  <a:pt x="4430471" y="0"/>
                </a:lnTo>
                <a:lnTo>
                  <a:pt x="4430471"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DAG5vyuL6hk</dc:identifier>
  <dcterms:modified xsi:type="dcterms:W3CDTF">2011-08-01T06:04:30Z</dcterms:modified>
  <cp:revision>1</cp:revision>
  <dc:title>PPT Tubes Komstat_Kelompok 4_RB</dc:title>
</cp:coreProperties>
</file>